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41"/>
  </p:notesMasterIdLst>
  <p:handoutMasterIdLst>
    <p:handoutMasterId r:id="rId42"/>
  </p:handoutMasterIdLst>
  <p:sldIdLst>
    <p:sldId id="258" r:id="rId2"/>
    <p:sldId id="283" r:id="rId3"/>
    <p:sldId id="396" r:id="rId4"/>
    <p:sldId id="391" r:id="rId5"/>
    <p:sldId id="393" r:id="rId6"/>
    <p:sldId id="284" r:id="rId7"/>
    <p:sldId id="286" r:id="rId8"/>
    <p:sldId id="398" r:id="rId9"/>
    <p:sldId id="287" r:id="rId10"/>
    <p:sldId id="298" r:id="rId11"/>
    <p:sldId id="399" r:id="rId12"/>
    <p:sldId id="400" r:id="rId13"/>
    <p:sldId id="288" r:id="rId14"/>
    <p:sldId id="299" r:id="rId15"/>
    <p:sldId id="316" r:id="rId16"/>
    <p:sldId id="401" r:id="rId17"/>
    <p:sldId id="402" r:id="rId18"/>
    <p:sldId id="403" r:id="rId19"/>
    <p:sldId id="291" r:id="rId20"/>
    <p:sldId id="302" r:id="rId21"/>
    <p:sldId id="428" r:id="rId22"/>
    <p:sldId id="404" r:id="rId23"/>
    <p:sldId id="408" r:id="rId24"/>
    <p:sldId id="429" r:id="rId25"/>
    <p:sldId id="409" r:id="rId26"/>
    <p:sldId id="430" r:id="rId27"/>
    <p:sldId id="431" r:id="rId28"/>
    <p:sldId id="410" r:id="rId29"/>
    <p:sldId id="412" r:id="rId30"/>
    <p:sldId id="432" r:id="rId31"/>
    <p:sldId id="413" r:id="rId32"/>
    <p:sldId id="433" r:id="rId33"/>
    <p:sldId id="434" r:id="rId34"/>
    <p:sldId id="435" r:id="rId35"/>
    <p:sldId id="436" r:id="rId36"/>
    <p:sldId id="437" r:id="rId37"/>
    <p:sldId id="438" r:id="rId38"/>
    <p:sldId id="416" r:id="rId39"/>
    <p:sldId id="439" r:id="rId4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8C0000"/>
    <a:srgbClr val="003366"/>
    <a:srgbClr val="CCD6E0"/>
    <a:srgbClr val="FFCC00"/>
    <a:srgbClr val="626000"/>
    <a:srgbClr val="FF9933"/>
    <a:srgbClr val="8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4673" autoAdjust="0"/>
  </p:normalViewPr>
  <p:slideViewPr>
    <p:cSldViewPr snapToGrid="0" showGuides="1">
      <p:cViewPr varScale="1">
        <p:scale>
          <a:sx n="86" d="100"/>
          <a:sy n="86" d="100"/>
        </p:scale>
        <p:origin x="-792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4386300B-C214-4045-B513-2B6B1E7482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911234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ABCA902-51D0-4602-B06E-7B2FCFF5FAD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454058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="" xmlns:p14="http://schemas.microsoft.com/office/powerpoint/2010/main" val="197384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409825" y="4616450"/>
            <a:ext cx="6467475" cy="1057275"/>
          </a:xfrm>
        </p:spPr>
        <p:txBody>
          <a:bodyPr lIns="360000"/>
          <a:lstStyle>
            <a:lvl1pPr>
              <a:defRPr sz="2000" b="1" smtClean="0">
                <a:solidFill>
                  <a:srgbClr val="0066CC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</a:p>
        </p:txBody>
      </p:sp>
      <p:sp>
        <p:nvSpPr>
          <p:cNvPr id="4506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409825" y="2579688"/>
            <a:ext cx="6477000" cy="1470025"/>
          </a:xfrm>
        </p:spPr>
        <p:txBody>
          <a:bodyPr lIns="360000" anchor="t"/>
          <a:lstStyle>
            <a:lvl1pPr>
              <a:lnSpc>
                <a:spcPct val="100000"/>
              </a:lnSpc>
              <a:defRPr sz="3600" smtClean="0"/>
            </a:lvl1pPr>
          </a:lstStyle>
          <a:p>
            <a:r>
              <a:rPr lang="de-DE" smtClean="0"/>
              <a:t>Titelmasterformat durch Klicken bearbeiten</a:t>
            </a:r>
          </a:p>
        </p:txBody>
      </p:sp>
      <p:sp>
        <p:nvSpPr>
          <p:cNvPr id="327688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Textdaten Romanistik – wie funktioniert das Wiki?</a:t>
            </a:r>
            <a:endParaRPr lang="de-DE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6665913"/>
            <a:ext cx="9144000" cy="1920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Verdan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838200"/>
            <a:ext cx="2160587" cy="54784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838200"/>
            <a:ext cx="6329363" cy="547846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Textdaten Romanistik – Wie funktioniert das Wiki?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808163"/>
            <a:ext cx="424497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08163"/>
            <a:ext cx="424497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Textdaten Romanistik – Wie funktioniert das Wiki?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Textdaten Romanistik – Wie funktioniert das Wiki?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Textdaten Romanistik – Wie funktioniert das Wiki?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Textdaten Romanistik – Wie funktioniert das Wiki?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6665913"/>
            <a:ext cx="9144000" cy="1920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Verdana" pitchFamily="34" charset="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619250"/>
            <a:ext cx="8642350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946150"/>
            <a:ext cx="8642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27686" name="Rectangle 6"/>
          <p:cNvSpPr>
            <a:spLocks noChangeArrowheads="1"/>
          </p:cNvSpPr>
          <p:nvPr/>
        </p:nvSpPr>
        <p:spPr bwMode="auto">
          <a:xfrm>
            <a:off x="7610475" y="6627813"/>
            <a:ext cx="1227138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53965218-A59B-4292-9C98-79B58A46A890}" type="slidenum">
              <a:rPr lang="de-DE" sz="1000" b="1">
                <a:solidFill>
                  <a:srgbClr val="5F5F5F"/>
                </a:solidFill>
              </a:rPr>
              <a:pPr algn="r">
                <a:defRPr/>
              </a:pPr>
              <a:t>‹Nr.›</a:t>
            </a:fld>
            <a:endParaRPr lang="de-DE" sz="1000" b="1" dirty="0">
              <a:solidFill>
                <a:srgbClr val="5F5F5F"/>
              </a:solidFill>
            </a:endParaRPr>
          </a:p>
        </p:txBody>
      </p:sp>
      <p:sp>
        <p:nvSpPr>
          <p:cNvPr id="3276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5F5F5F"/>
                </a:solidFill>
              </a:defRPr>
            </a:lvl1pPr>
          </a:lstStyle>
          <a:p>
            <a:r>
              <a:rPr lang="de-DE" dirty="0" smtClean="0"/>
              <a:t>Textdaten Romanistik – Wie funktioniert das Wiki?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</p:sldLayoutIdLst>
  <p:transition spd="slow"/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9pPr>
    </p:titleStyle>
    <p:bodyStyle>
      <a:lvl1pPr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3556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2pPr>
      <a:lvl3pPr marL="723900" indent="-1889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3pPr>
      <a:lvl4pPr marL="107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4pPr>
      <a:lvl5pPr marL="14351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5pPr>
      <a:lvl6pPr marL="18923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6pPr>
      <a:lvl7pPr marL="234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7pPr>
      <a:lvl8pPr marL="28067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8pPr>
      <a:lvl9pPr marL="32639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3500" y="4247462"/>
            <a:ext cx="6477000" cy="1470025"/>
          </a:xfrm>
        </p:spPr>
        <p:txBody>
          <a:bodyPr/>
          <a:lstStyle/>
          <a:p>
            <a:pPr algn="ctr"/>
            <a:r>
              <a:rPr lang="de-DE" b="0" dirty="0" smtClean="0">
                <a:solidFill>
                  <a:srgbClr val="92D050"/>
                </a:solidFill>
              </a:rPr>
              <a:t>Wie funktioniert das Wiki?</a:t>
            </a:r>
            <a:r>
              <a:rPr lang="de-DE" b="0" dirty="0" smtClean="0"/>
              <a:t/>
            </a:r>
            <a:br>
              <a:rPr lang="de-DE" b="0" dirty="0" smtClean="0"/>
            </a:br>
            <a:r>
              <a:rPr lang="de-DE" b="0" dirty="0"/>
              <a:t/>
            </a:r>
            <a:br>
              <a:rPr lang="de-DE" b="0" dirty="0"/>
            </a:br>
            <a:endParaRPr lang="de-DE" b="0" i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38086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037981" y="3601131"/>
            <a:ext cx="7068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Textdaten Romanistik</a:t>
            </a:r>
          </a:p>
        </p:txBody>
      </p:sp>
    </p:spTree>
    <p:extLst>
      <p:ext uri="{BB962C8B-B14F-4D97-AF65-F5344CB8AC3E}">
        <p14:creationId xmlns="" xmlns:p14="http://schemas.microsoft.com/office/powerpoint/2010/main" val="3200851619"/>
      </p:ext>
    </p:extLst>
  </p:cSld>
  <p:clrMapOvr>
    <a:masterClrMapping/>
  </p:clrMapOvr>
  <p:transition spd="slow" advTm="271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1650" y="609601"/>
            <a:ext cx="8360996" cy="5686051"/>
          </a:xfrm>
          <a:ln>
            <a:noFill/>
          </a:ln>
        </p:spPr>
        <p:txBody>
          <a:bodyPr/>
          <a:lstStyle/>
          <a:p>
            <a:r>
              <a:rPr lang="de-DE" sz="2400" b="1" dirty="0" smtClean="0">
                <a:solidFill>
                  <a:srgbClr val="0070C0"/>
                </a:solidFill>
              </a:rPr>
              <a:t>Was ist eigentlich ein Korpus?</a:t>
            </a:r>
          </a:p>
          <a:p>
            <a:endParaRPr lang="de-DE" sz="1000" b="1" dirty="0" smtClean="0">
              <a:ln w="19050">
                <a:noFill/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de-DE" sz="2000" dirty="0" smtClean="0"/>
              <a:t>Ein linguistisches Korpus ist eine Textsammlung, die</a:t>
            </a:r>
          </a:p>
          <a:p>
            <a:endParaRPr lang="de-DE" sz="2000" dirty="0" smtClean="0"/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durch die Auswahl ganz bestimmter Texte einen </a:t>
            </a:r>
            <a:r>
              <a:rPr lang="de-DE" sz="2000" b="1" dirty="0"/>
              <a:t>Referenzbereich</a:t>
            </a:r>
            <a:r>
              <a:rPr lang="de-DE" sz="2000" dirty="0"/>
              <a:t> systematisch </a:t>
            </a:r>
            <a:r>
              <a:rPr lang="de-DE" sz="2000" dirty="0" smtClean="0"/>
              <a:t>abdeckt (</a:t>
            </a:r>
            <a:r>
              <a:rPr lang="de-DE" sz="2000" i="1" dirty="0" smtClean="0"/>
              <a:t>z.B. Aufnahmen zur Pariser Jugendsprache, diplomatische Korrespondenzen im Spanien des 18. Jh.)</a:t>
            </a:r>
          </a:p>
          <a:p>
            <a:pPr marL="342900" indent="-342900">
              <a:buClr>
                <a:srgbClr val="92D050"/>
              </a:buClr>
              <a:buFontTx/>
              <a:buChar char="-"/>
            </a:pPr>
            <a:endParaRPr lang="de-DE" sz="2000" i="1" dirty="0" smtClean="0"/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zur Beantwortung ganz bestimmter sprachwissenschaftlicher </a:t>
            </a:r>
            <a:r>
              <a:rPr lang="de-DE" sz="2000" b="1" dirty="0" smtClean="0"/>
              <a:t>Untersuchungsfragen</a:t>
            </a:r>
            <a:r>
              <a:rPr lang="de-DE" sz="2000" dirty="0" smtClean="0"/>
              <a:t> dient </a:t>
            </a:r>
            <a:r>
              <a:rPr lang="de-DE" sz="2000" i="1" dirty="0" smtClean="0"/>
              <a:t>(z.B. Suche nach Anglizismen, Häufigkeit bestimmter Verbformen)</a:t>
            </a:r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de-DE" sz="2000" i="1" dirty="0"/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b="1" dirty="0" smtClean="0"/>
              <a:t>quantitativ ausbalanciert</a:t>
            </a:r>
            <a:r>
              <a:rPr lang="de-DE" sz="2000" dirty="0" smtClean="0"/>
              <a:t> ist, d.h. die Texte sind in Art, Umfang und Anzahl </a:t>
            </a:r>
            <a:r>
              <a:rPr lang="de-DE" sz="2000" b="1" dirty="0" smtClean="0"/>
              <a:t>repräsentativ</a:t>
            </a:r>
            <a:r>
              <a:rPr lang="de-DE" sz="2000" dirty="0" smtClean="0"/>
              <a:t> für </a:t>
            </a:r>
            <a:r>
              <a:rPr lang="de-DE" sz="2000" dirty="0"/>
              <a:t>das zu untersuchende sprachliche </a:t>
            </a:r>
            <a:r>
              <a:rPr lang="de-DE" sz="2000" dirty="0" smtClean="0"/>
              <a:t>Phänomen</a:t>
            </a:r>
            <a:endParaRPr lang="de-DE" dirty="0"/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47364480"/>
      </p:ext>
    </p:extLst>
  </p:cSld>
  <p:clrMapOvr>
    <a:masterClrMapping/>
  </p:clrMapOvr>
  <p:transition spd="slow" advTm="222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1650" y="609601"/>
            <a:ext cx="8259396" cy="5686051"/>
          </a:xfrm>
          <a:ln>
            <a:noFill/>
          </a:ln>
        </p:spPr>
        <p:txBody>
          <a:bodyPr/>
          <a:lstStyle/>
          <a:p>
            <a:r>
              <a:rPr lang="de-DE" sz="2400" b="1" dirty="0" smtClean="0">
                <a:solidFill>
                  <a:srgbClr val="0070C0"/>
                </a:solidFill>
              </a:rPr>
              <a:t>Was ist eigentlich ein Korpus?</a:t>
            </a:r>
          </a:p>
          <a:p>
            <a:endParaRPr lang="de-DE" b="1" dirty="0" smtClean="0">
              <a:ln w="19050">
                <a:noFill/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Korpora entsprechen </a:t>
            </a:r>
            <a:r>
              <a:rPr lang="de-DE" sz="2000" b="1" dirty="0" smtClean="0"/>
              <a:t>texttypologischen Kriterien</a:t>
            </a:r>
            <a:r>
              <a:rPr lang="de-DE" sz="2000" dirty="0" smtClean="0"/>
              <a:t>, d.h. es gibt Korpora zu literarischen Gattungen/Epochen, </a:t>
            </a:r>
            <a:r>
              <a:rPr lang="de-DE" sz="2000" dirty="0"/>
              <a:t>Zeitungsartikeln, </a:t>
            </a:r>
            <a:r>
              <a:rPr lang="de-DE" sz="2000" dirty="0" smtClean="0"/>
              <a:t>Gesetzestexten</a:t>
            </a:r>
            <a:r>
              <a:rPr lang="de-DE" sz="2000" dirty="0"/>
              <a:t>, </a:t>
            </a:r>
            <a:r>
              <a:rPr lang="de-DE" sz="2000" dirty="0" smtClean="0"/>
              <a:t>Blogs, Sprachaufnahmen usw.</a:t>
            </a:r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de-DE" sz="2000" dirty="0"/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Korpora sind </a:t>
            </a:r>
            <a:r>
              <a:rPr lang="de-DE" sz="2000" b="1" dirty="0" smtClean="0"/>
              <a:t>computerlesbar </a:t>
            </a:r>
            <a:r>
              <a:rPr lang="de-DE" sz="2000" dirty="0" smtClean="0"/>
              <a:t>und können daher maschinell bearbeitet, durchsucht und ausgewertet werden</a:t>
            </a:r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de-DE" sz="2000" dirty="0"/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Korpora sind </a:t>
            </a:r>
            <a:r>
              <a:rPr lang="de-DE" sz="2000" b="1" dirty="0" smtClean="0"/>
              <a:t>annotiert</a:t>
            </a:r>
            <a:r>
              <a:rPr lang="de-DE" sz="2000" dirty="0" smtClean="0"/>
              <a:t>. Sie enthalten Informationen zur Herkunft der Texte (</a:t>
            </a:r>
            <a:r>
              <a:rPr lang="de-DE" sz="2000" b="1" dirty="0" smtClean="0"/>
              <a:t>Metadaten</a:t>
            </a:r>
            <a:r>
              <a:rPr lang="de-DE" sz="2000" dirty="0" smtClean="0"/>
              <a:t>) und </a:t>
            </a:r>
            <a:r>
              <a:rPr lang="de-DE" sz="2000" b="1" dirty="0" smtClean="0"/>
              <a:t>linguistische Informationen </a:t>
            </a:r>
            <a:r>
              <a:rPr lang="de-DE" sz="2000" dirty="0" smtClean="0"/>
              <a:t>(</a:t>
            </a:r>
            <a:r>
              <a:rPr lang="de-DE" sz="2000" dirty="0" smtClean="0"/>
              <a:t>z.B</a:t>
            </a:r>
            <a:r>
              <a:rPr lang="de-DE" sz="2000" dirty="0" smtClean="0"/>
              <a:t>. Wortarten, Grundformen, syntaktische Struktur)</a:t>
            </a:r>
            <a:endParaRPr lang="de-DE" sz="2000" b="1" dirty="0" smtClean="0"/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de-DE" sz="2000" dirty="0"/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de-DE" sz="2000" dirty="0"/>
          </a:p>
          <a:p>
            <a:pPr marL="342900" indent="-342900"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547024520"/>
      </p:ext>
    </p:extLst>
  </p:cSld>
  <p:clrMapOvr>
    <a:masterClrMapping/>
  </p:clrMapOvr>
  <p:transition spd="slow" advTm="244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1650" y="609601"/>
            <a:ext cx="8259396" cy="5947507"/>
          </a:xfrm>
          <a:ln>
            <a:noFill/>
          </a:ln>
        </p:spPr>
        <p:txBody>
          <a:bodyPr/>
          <a:lstStyle/>
          <a:p>
            <a:r>
              <a:rPr lang="de-DE" sz="2400" b="1" dirty="0" smtClean="0">
                <a:solidFill>
                  <a:srgbClr val="0070C0"/>
                </a:solidFill>
              </a:rPr>
              <a:t>Was kann ich mithilfe von Korpora untersuchen?</a:t>
            </a:r>
          </a:p>
          <a:p>
            <a:pPr>
              <a:buClr>
                <a:srgbClr val="92D050"/>
              </a:buClr>
            </a:pPr>
            <a:endParaRPr lang="de-DE" sz="2000" dirty="0"/>
          </a:p>
          <a:p>
            <a:pPr marL="285750" indent="-28575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Durch Korpora kann man sehr </a:t>
            </a:r>
            <a:r>
              <a:rPr lang="de-DE" sz="2000" b="1" dirty="0" smtClean="0"/>
              <a:t>große Datenmengen </a:t>
            </a:r>
            <a:r>
              <a:rPr lang="de-DE" sz="2000" dirty="0" smtClean="0"/>
              <a:t>zuverlässig analysieren</a:t>
            </a:r>
            <a:endParaRPr lang="de-DE" sz="2000" dirty="0"/>
          </a:p>
          <a:p>
            <a:pPr marL="285750" indent="-28575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/>
              <a:t>Sprachliche Merkmale werden computerlesbar und </a:t>
            </a:r>
            <a:r>
              <a:rPr lang="de-DE" sz="2000" b="1" dirty="0"/>
              <a:t>zählbar</a:t>
            </a:r>
            <a:r>
              <a:rPr lang="de-DE" sz="2000" dirty="0"/>
              <a:t> gemacht</a:t>
            </a:r>
          </a:p>
          <a:p>
            <a:pPr marL="285750" indent="-28575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/>
              <a:t>Auf Basis der </a:t>
            </a:r>
            <a:r>
              <a:rPr lang="de-DE" sz="2000" b="1" dirty="0"/>
              <a:t>Häufigkeit charakteristischer Merkmale </a:t>
            </a:r>
            <a:r>
              <a:rPr lang="de-DE" sz="2000" dirty="0"/>
              <a:t>ist eine Analyse von grammatischen Strukturen, die Beschreibung von Sprachregistern, Varietäten, </a:t>
            </a:r>
            <a:r>
              <a:rPr lang="de-DE" sz="2000" dirty="0" smtClean="0"/>
              <a:t>Sprachwandel usw</a:t>
            </a:r>
            <a:r>
              <a:rPr lang="de-DE" sz="2000" dirty="0"/>
              <a:t>. möglich </a:t>
            </a:r>
          </a:p>
          <a:p>
            <a:pPr>
              <a:buClr>
                <a:srgbClr val="92D050"/>
              </a:buClr>
            </a:pPr>
            <a:endParaRPr lang="de-DE" sz="2000" i="1" dirty="0" smtClean="0"/>
          </a:p>
          <a:p>
            <a:pPr>
              <a:buClr>
                <a:srgbClr val="92D050"/>
              </a:buClr>
            </a:pPr>
            <a:r>
              <a:rPr lang="de-DE" sz="2000" b="1" dirty="0" smtClean="0">
                <a:solidFill>
                  <a:srgbClr val="FF0000"/>
                </a:solidFill>
              </a:rPr>
              <a:t>Aufgepasst:</a:t>
            </a:r>
          </a:p>
          <a:p>
            <a:pPr marL="358775" indent="-358775"/>
            <a:r>
              <a:rPr lang="de-DE" sz="2000" dirty="0">
                <a:solidFill>
                  <a:srgbClr val="92D050"/>
                </a:solidFill>
              </a:rPr>
              <a:t>► </a:t>
            </a:r>
            <a:r>
              <a:rPr lang="de-DE" sz="2000" dirty="0"/>
              <a:t> </a:t>
            </a:r>
            <a:r>
              <a:rPr lang="de-DE" sz="2000" dirty="0" smtClean="0"/>
              <a:t>Jede Textsammlung ist auf ihren individuellen </a:t>
            </a:r>
            <a:r>
              <a:rPr lang="de-DE" sz="2000" b="1" dirty="0" smtClean="0"/>
              <a:t>Referenzbereich </a:t>
            </a:r>
            <a:r>
              <a:rPr lang="de-DE" sz="2000" dirty="0" smtClean="0"/>
              <a:t>beschränkt! Ein gewähltes </a:t>
            </a:r>
            <a:r>
              <a:rPr lang="de-DE" sz="2000" dirty="0"/>
              <a:t>Korpus muss von der Größe und Textsorte her zur Untersuchungsfrage passen</a:t>
            </a:r>
            <a:r>
              <a:rPr lang="de-DE" sz="2000" dirty="0" smtClean="0"/>
              <a:t>!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773637197"/>
      </p:ext>
    </p:extLst>
  </p:cSld>
  <p:clrMapOvr>
    <a:masterClrMapping/>
  </p:clrMapOvr>
  <p:transition spd="slow" advTm="265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6803" y="455075"/>
            <a:ext cx="8642350" cy="428625"/>
          </a:xfrm>
        </p:spPr>
        <p:txBody>
          <a:bodyPr/>
          <a:lstStyle/>
          <a:p>
            <a:r>
              <a:rPr lang="de-DE" sz="2400" dirty="0" smtClean="0">
                <a:solidFill>
                  <a:srgbClr val="0070C0"/>
                </a:solidFill>
              </a:rPr>
              <a:t>Welche Infos gibt mir das Wiki zu den einzelnen Korpora?</a:t>
            </a:r>
            <a:endParaRPr lang="de-DE" sz="2400" dirty="0">
              <a:solidFill>
                <a:srgbClr val="0070C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814" y="1011035"/>
            <a:ext cx="8648328" cy="5324797"/>
          </a:xfrm>
          <a:prstGeom prst="rect">
            <a:avLst/>
          </a:prstGeom>
        </p:spPr>
      </p:pic>
      <p:sp>
        <p:nvSpPr>
          <p:cNvPr id="5" name="Abgerundetes Rechteck 4"/>
          <p:cNvSpPr/>
          <p:nvPr/>
        </p:nvSpPr>
        <p:spPr bwMode="auto">
          <a:xfrm>
            <a:off x="423487" y="1899139"/>
            <a:ext cx="1194298" cy="406530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3758339" y="5892113"/>
            <a:ext cx="1867545" cy="692826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7320879" y="4339083"/>
            <a:ext cx="1823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92D050"/>
                </a:solidFill>
              </a:rPr>
              <a:t>Schlagwörter (Labels) </a:t>
            </a:r>
            <a:endParaRPr lang="de-DE" b="1" dirty="0">
              <a:solidFill>
                <a:srgbClr val="92D050"/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 bwMode="auto">
          <a:xfrm>
            <a:off x="8307027" y="5095631"/>
            <a:ext cx="0" cy="69832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Gerade Verbindung mit Pfeil 11"/>
          <p:cNvCxnSpPr/>
          <p:nvPr/>
        </p:nvCxnSpPr>
        <p:spPr bwMode="auto">
          <a:xfrm flipH="1" flipV="1">
            <a:off x="3289117" y="5890919"/>
            <a:ext cx="399745" cy="44491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3828081" y="5938608"/>
            <a:ext cx="1797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92D050"/>
                </a:solidFill>
              </a:rPr>
              <a:t>Infos und Link zum Korpus</a:t>
            </a:r>
            <a:endParaRPr lang="de-DE" b="1" dirty="0">
              <a:solidFill>
                <a:srgbClr val="92D050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7424843" y="4339084"/>
            <a:ext cx="1615192" cy="64633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 cstate="print"/>
          <a:srcRect l="82295" t="21290" r="8908" b="54734"/>
          <a:stretch/>
        </p:blipFill>
        <p:spPr>
          <a:xfrm>
            <a:off x="7194883" y="1027094"/>
            <a:ext cx="1704269" cy="290322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72687" y="2350130"/>
            <a:ext cx="12958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Korpus auswählen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 bwMode="auto">
          <a:xfrm>
            <a:off x="4691387" y="1805493"/>
            <a:ext cx="2518292" cy="123684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Gerade Verbindung mit Pfeil 14"/>
          <p:cNvCxnSpPr/>
          <p:nvPr/>
        </p:nvCxnSpPr>
        <p:spPr bwMode="auto">
          <a:xfrm flipV="1">
            <a:off x="7049553" y="1205194"/>
            <a:ext cx="750579" cy="592234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feld 18"/>
          <p:cNvSpPr txBox="1"/>
          <p:nvPr/>
        </p:nvSpPr>
        <p:spPr>
          <a:xfrm>
            <a:off x="4739333" y="1816542"/>
            <a:ext cx="259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92D050"/>
                </a:solidFill>
              </a:rPr>
              <a:t>unter </a:t>
            </a:r>
            <a:r>
              <a:rPr lang="de-DE" b="1" i="1" dirty="0" smtClean="0">
                <a:solidFill>
                  <a:srgbClr val="92D050"/>
                </a:solidFill>
              </a:rPr>
              <a:t>Extras </a:t>
            </a:r>
            <a:r>
              <a:rPr lang="de-DE" b="1" dirty="0" smtClean="0">
                <a:solidFill>
                  <a:srgbClr val="92D050"/>
                </a:solidFill>
              </a:rPr>
              <a:t>kannst Du die Seite speichern und drucken</a:t>
            </a:r>
            <a:endParaRPr lang="de-DE" b="1" dirty="0">
              <a:solidFill>
                <a:srgbClr val="92D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03237287"/>
      </p:ext>
    </p:extLst>
  </p:cSld>
  <p:clrMapOvr>
    <a:masterClrMapping/>
  </p:clrMapOvr>
  <p:transition spd="slow" advTm="233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7" grpId="0"/>
      <p:bldP spid="10" grpId="0"/>
      <p:bldP spid="16" grpId="0" animBg="1"/>
      <p:bldP spid="7" grpId="0" animBg="1"/>
      <p:bldP spid="14" grpId="0" animBg="1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3349" y="590492"/>
            <a:ext cx="8642350" cy="428625"/>
          </a:xfrm>
        </p:spPr>
        <p:txBody>
          <a:bodyPr/>
          <a:lstStyle/>
          <a:p>
            <a:r>
              <a:rPr lang="de-DE" sz="2400" dirty="0" smtClean="0">
                <a:solidFill>
                  <a:srgbClr val="0070C0"/>
                </a:solidFill>
              </a:rPr>
              <a:t>Suchmasken</a:t>
            </a:r>
            <a:endParaRPr lang="de-DE" sz="2400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3349" y="1023656"/>
            <a:ext cx="8642350" cy="855153"/>
          </a:xfrm>
          <a:ln>
            <a:noFill/>
          </a:ln>
        </p:spPr>
        <p:txBody>
          <a:bodyPr/>
          <a:lstStyle/>
          <a:p>
            <a:r>
              <a:rPr lang="de-DE" dirty="0" smtClean="0"/>
              <a:t>Viele Korpora enthalten Suchmasken, die Dir bei der Suche nach Wörtern, Wortfolgen oder auch anderen Parametern wie Jahr, Autor, Ort oder Alter eines Sprechers helfen. Hier ein paar Beispiele: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0020" y="1915717"/>
            <a:ext cx="6772275" cy="4676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Ellipse 12"/>
          <p:cNvSpPr/>
          <p:nvPr/>
        </p:nvSpPr>
        <p:spPr bwMode="auto">
          <a:xfrm>
            <a:off x="2852232" y="4746071"/>
            <a:ext cx="1033153" cy="344384"/>
          </a:xfrm>
          <a:prstGeom prst="ellipse">
            <a:avLst/>
          </a:prstGeom>
          <a:noFill/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1289681" y="4501649"/>
            <a:ext cx="351550" cy="69344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139681" y="3264412"/>
            <a:ext cx="182312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92D050"/>
                </a:solidFill>
              </a:rPr>
              <a:t>Suche nach einem Wort/einer Wortgruppe</a:t>
            </a:r>
            <a:endParaRPr lang="de-DE" b="1" dirty="0">
              <a:solidFill>
                <a:srgbClr val="92D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953112237"/>
      </p:ext>
    </p:extLst>
  </p:cSld>
  <p:clrMapOvr>
    <a:masterClrMapping/>
  </p:clrMapOvr>
  <p:transition spd="slow" advTm="177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3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1511086"/>
            <a:ext cx="8642350" cy="713499"/>
          </a:xfrm>
          <a:ln>
            <a:noFill/>
          </a:ln>
        </p:spPr>
        <p:txBody>
          <a:bodyPr/>
          <a:lstStyle/>
          <a:p>
            <a:endParaRPr lang="de-DE" sz="2000" dirty="0"/>
          </a:p>
          <a:p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2802" y="1116867"/>
            <a:ext cx="6048375" cy="4972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4" name="Gerade Verbindung mit Pfeil 13"/>
          <p:cNvCxnSpPr/>
          <p:nvPr/>
        </p:nvCxnSpPr>
        <p:spPr bwMode="auto">
          <a:xfrm>
            <a:off x="1781907" y="3602892"/>
            <a:ext cx="675574" cy="31616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itel 1"/>
          <p:cNvSpPr txBox="1">
            <a:spLocks/>
          </p:cNvSpPr>
          <p:nvPr/>
        </p:nvSpPr>
        <p:spPr bwMode="auto">
          <a:xfrm>
            <a:off x="313349" y="590492"/>
            <a:ext cx="8642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9pPr>
          </a:lstStyle>
          <a:p>
            <a:r>
              <a:rPr lang="de-DE" sz="2400" kern="0" dirty="0" smtClean="0">
                <a:solidFill>
                  <a:srgbClr val="0070C0"/>
                </a:solidFill>
              </a:rPr>
              <a:t>Suchmasken – Beispiel </a:t>
            </a:r>
            <a:r>
              <a:rPr lang="de-DE" sz="2400" kern="0" dirty="0" err="1" smtClean="0">
                <a:solidFill>
                  <a:srgbClr val="0070C0"/>
                </a:solidFill>
              </a:rPr>
              <a:t>Frantext</a:t>
            </a:r>
            <a:endParaRPr lang="de-DE" sz="2400" kern="0" dirty="0">
              <a:solidFill>
                <a:srgbClr val="0070C0"/>
              </a:solidFill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4248524" y="2804821"/>
            <a:ext cx="511045" cy="292923"/>
          </a:xfrm>
          <a:prstGeom prst="ellipse">
            <a:avLst/>
          </a:prstGeom>
          <a:noFill/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70982" y="2489618"/>
            <a:ext cx="208649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92D050"/>
                </a:solidFill>
              </a:rPr>
              <a:t>chronologische Sortierung der Ergebnisse</a:t>
            </a:r>
            <a:endParaRPr lang="de-DE" b="1" dirty="0">
              <a:solidFill>
                <a:srgbClr val="92D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953112237"/>
      </p:ext>
    </p:extLst>
  </p:cSld>
  <p:clrMapOvr>
    <a:masterClrMapping/>
  </p:clrMapOvr>
  <p:transition spd="slow" advTm="84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1511086"/>
            <a:ext cx="8642350" cy="713499"/>
          </a:xfrm>
          <a:ln>
            <a:noFill/>
          </a:ln>
        </p:spPr>
        <p:txBody>
          <a:bodyPr/>
          <a:lstStyle/>
          <a:p>
            <a:endParaRPr lang="de-DE" sz="2000" dirty="0"/>
          </a:p>
          <a:p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454176" y="586627"/>
            <a:ext cx="8642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9pPr>
          </a:lstStyle>
          <a:p>
            <a:r>
              <a:rPr lang="de-DE" sz="2000" kern="0" dirty="0" smtClean="0">
                <a:solidFill>
                  <a:srgbClr val="0070C0"/>
                </a:solidFill>
              </a:rPr>
              <a:t>Suchmasken – Beispiel BADIP (</a:t>
            </a:r>
            <a:r>
              <a:rPr lang="de-DE" sz="2000" kern="0" dirty="0" err="1" smtClean="0">
                <a:solidFill>
                  <a:srgbClr val="0070C0"/>
                </a:solidFill>
              </a:rPr>
              <a:t>Banca</a:t>
            </a:r>
            <a:r>
              <a:rPr lang="de-DE" sz="2000" kern="0" dirty="0" smtClean="0">
                <a:solidFill>
                  <a:srgbClr val="0070C0"/>
                </a:solidFill>
              </a:rPr>
              <a:t> </a:t>
            </a:r>
            <a:r>
              <a:rPr lang="de-DE" sz="2000" kern="0" dirty="0" err="1" smtClean="0">
                <a:solidFill>
                  <a:srgbClr val="0070C0"/>
                </a:solidFill>
              </a:rPr>
              <a:t>dati</a:t>
            </a:r>
            <a:r>
              <a:rPr lang="de-DE" sz="2000" kern="0" dirty="0" smtClean="0">
                <a:solidFill>
                  <a:srgbClr val="0070C0"/>
                </a:solidFill>
              </a:rPr>
              <a:t> </a:t>
            </a:r>
            <a:r>
              <a:rPr lang="de-DE" sz="2000" kern="0" dirty="0" err="1" smtClean="0">
                <a:solidFill>
                  <a:srgbClr val="0070C0"/>
                </a:solidFill>
              </a:rPr>
              <a:t>dell‘italiano</a:t>
            </a:r>
            <a:r>
              <a:rPr lang="de-DE" sz="2000" kern="0" dirty="0" smtClean="0">
                <a:solidFill>
                  <a:srgbClr val="0070C0"/>
                </a:solidFill>
              </a:rPr>
              <a:t> </a:t>
            </a:r>
            <a:r>
              <a:rPr lang="de-DE" sz="2000" kern="0" dirty="0" err="1" smtClean="0">
                <a:solidFill>
                  <a:srgbClr val="0070C0"/>
                </a:solidFill>
              </a:rPr>
              <a:t>parlato</a:t>
            </a:r>
            <a:r>
              <a:rPr lang="de-DE" sz="2000" kern="0" dirty="0" smtClean="0">
                <a:solidFill>
                  <a:srgbClr val="0070C0"/>
                </a:solidFill>
              </a:rPr>
              <a:t>)</a:t>
            </a:r>
            <a:endParaRPr lang="de-DE" sz="2000" kern="0" dirty="0">
              <a:solidFill>
                <a:srgbClr val="0070C0"/>
              </a:solidFill>
            </a:endParaRPr>
          </a:p>
        </p:txBody>
      </p:sp>
      <p:pic>
        <p:nvPicPr>
          <p:cNvPr id="9" name="Grafik 8"/>
          <p:cNvPicPr/>
          <p:nvPr/>
        </p:nvPicPr>
        <p:blipFill rotWithShape="1">
          <a:blip r:embed="rId3" cstate="print"/>
          <a:srcRect l="10543" t="6775" r="72572" b="28550"/>
          <a:stretch/>
        </p:blipFill>
        <p:spPr bwMode="auto">
          <a:xfrm>
            <a:off x="1094893" y="1307368"/>
            <a:ext cx="3355943" cy="4819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0" name="Ellipse 9"/>
          <p:cNvSpPr/>
          <p:nvPr/>
        </p:nvSpPr>
        <p:spPr bwMode="auto">
          <a:xfrm>
            <a:off x="1270862" y="3149044"/>
            <a:ext cx="511045" cy="292923"/>
          </a:xfrm>
          <a:prstGeom prst="ellipse">
            <a:avLst/>
          </a:prstGeom>
          <a:noFill/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 w="28575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91406" y="3529603"/>
            <a:ext cx="135891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rgbClr val="92D050"/>
                </a:solidFill>
              </a:rPr>
              <a:t>S</a:t>
            </a:r>
            <a:r>
              <a:rPr lang="de-DE" sz="1600" dirty="0" smtClean="0">
                <a:solidFill>
                  <a:srgbClr val="92D050"/>
                </a:solidFill>
              </a:rPr>
              <a:t>uche nach Verbform</a:t>
            </a:r>
            <a:endParaRPr lang="de-DE" sz="1600" dirty="0">
              <a:solidFill>
                <a:srgbClr val="92D050"/>
              </a:solidFill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1164492" y="5119077"/>
            <a:ext cx="2641600" cy="515815"/>
          </a:xfrm>
          <a:prstGeom prst="ellipse">
            <a:avLst/>
          </a:prstGeom>
          <a:noFill/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 w="28575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13349" y="5738909"/>
            <a:ext cx="273852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rgbClr val="92D050"/>
                </a:solidFill>
              </a:rPr>
              <a:t>Auswahl bestimmter Städte und Texttypen zur Verfeinerung der Suche</a:t>
            </a:r>
            <a:endParaRPr lang="de-DE" sz="1600" dirty="0">
              <a:solidFill>
                <a:srgbClr val="92D050"/>
              </a:solidFill>
            </a:endParaRPr>
          </a:p>
        </p:txBody>
      </p:sp>
      <p:pic>
        <p:nvPicPr>
          <p:cNvPr id="15" name="Grafik 14"/>
          <p:cNvPicPr/>
          <p:nvPr/>
        </p:nvPicPr>
        <p:blipFill rotWithShape="1">
          <a:blip r:embed="rId4" cstate="print"/>
          <a:srcRect l="9780" t="6435" r="73193" b="29213"/>
          <a:stretch/>
        </p:blipFill>
        <p:spPr bwMode="auto">
          <a:xfrm>
            <a:off x="4572000" y="1307368"/>
            <a:ext cx="3400707" cy="4819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6" name="Ellipse 15"/>
          <p:cNvSpPr/>
          <p:nvPr/>
        </p:nvSpPr>
        <p:spPr bwMode="auto">
          <a:xfrm>
            <a:off x="4946557" y="3206158"/>
            <a:ext cx="852458" cy="235810"/>
          </a:xfrm>
          <a:prstGeom prst="ellipse">
            <a:avLst/>
          </a:prstGeom>
          <a:noFill/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 w="28575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868852" y="3484990"/>
            <a:ext cx="285274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rgbClr val="92D050"/>
                </a:solidFill>
              </a:rPr>
              <a:t>Für Fortgeschrittene: Suche Nach Wortart (V), Lemma (</a:t>
            </a:r>
            <a:r>
              <a:rPr lang="de-DE" sz="1600" dirty="0" err="1" smtClean="0">
                <a:solidFill>
                  <a:srgbClr val="92D050"/>
                </a:solidFill>
              </a:rPr>
              <a:t>essere</a:t>
            </a:r>
            <a:r>
              <a:rPr lang="de-DE" sz="1600" dirty="0" smtClean="0">
                <a:solidFill>
                  <a:srgbClr val="92D050"/>
                </a:solidFill>
              </a:rPr>
              <a:t>) und Verbform (</a:t>
            </a:r>
            <a:r>
              <a:rPr lang="de-DE" sz="1600" dirty="0" err="1" smtClean="0">
                <a:solidFill>
                  <a:srgbClr val="92D050"/>
                </a:solidFill>
              </a:rPr>
              <a:t>sono</a:t>
            </a:r>
            <a:r>
              <a:rPr lang="de-DE" sz="1600" dirty="0" smtClean="0">
                <a:solidFill>
                  <a:srgbClr val="92D050"/>
                </a:solidFill>
              </a:rPr>
              <a:t>)</a:t>
            </a:r>
            <a:endParaRPr lang="de-DE" sz="1600" dirty="0">
              <a:solidFill>
                <a:srgbClr val="92D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784000065"/>
      </p:ext>
    </p:extLst>
  </p:cSld>
  <p:clrMapOvr>
    <a:masterClrMapping/>
  </p:clrMapOvr>
  <p:transition spd="slow" advTm="237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  <p:bldP spid="13" grpId="0" animBg="1"/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4176" y="1078600"/>
            <a:ext cx="8642350" cy="382877"/>
          </a:xfrm>
        </p:spPr>
        <p:txBody>
          <a:bodyPr/>
          <a:lstStyle/>
          <a:p>
            <a:r>
              <a:rPr lang="de-DE" dirty="0" smtClean="0"/>
              <a:t>Und so kann ein Suchergebnis aussehen:</a:t>
            </a:r>
            <a:endParaRPr lang="de-DE" dirty="0"/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54176" y="586627"/>
            <a:ext cx="8642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9pPr>
          </a:lstStyle>
          <a:p>
            <a:r>
              <a:rPr lang="de-DE" sz="2000" kern="0" dirty="0" smtClean="0">
                <a:solidFill>
                  <a:srgbClr val="0070C0"/>
                </a:solidFill>
              </a:rPr>
              <a:t>Suchmasken – Beispiel BADIP (</a:t>
            </a:r>
            <a:r>
              <a:rPr lang="de-DE" sz="2000" kern="0" dirty="0" err="1" smtClean="0">
                <a:solidFill>
                  <a:srgbClr val="0070C0"/>
                </a:solidFill>
              </a:rPr>
              <a:t>Banca</a:t>
            </a:r>
            <a:r>
              <a:rPr lang="de-DE" sz="2000" kern="0" dirty="0" smtClean="0">
                <a:solidFill>
                  <a:srgbClr val="0070C0"/>
                </a:solidFill>
              </a:rPr>
              <a:t> </a:t>
            </a:r>
            <a:r>
              <a:rPr lang="de-DE" sz="2000" kern="0" dirty="0" err="1" smtClean="0">
                <a:solidFill>
                  <a:srgbClr val="0070C0"/>
                </a:solidFill>
              </a:rPr>
              <a:t>dati</a:t>
            </a:r>
            <a:r>
              <a:rPr lang="de-DE" sz="2000" kern="0" dirty="0" smtClean="0">
                <a:solidFill>
                  <a:srgbClr val="0070C0"/>
                </a:solidFill>
              </a:rPr>
              <a:t> </a:t>
            </a:r>
            <a:r>
              <a:rPr lang="de-DE" sz="2000" kern="0" dirty="0" err="1" smtClean="0">
                <a:solidFill>
                  <a:srgbClr val="0070C0"/>
                </a:solidFill>
              </a:rPr>
              <a:t>dell‘italiano</a:t>
            </a:r>
            <a:r>
              <a:rPr lang="de-DE" sz="2000" kern="0" dirty="0" smtClean="0">
                <a:solidFill>
                  <a:srgbClr val="0070C0"/>
                </a:solidFill>
              </a:rPr>
              <a:t> </a:t>
            </a:r>
            <a:r>
              <a:rPr lang="de-DE" sz="2000" kern="0" dirty="0" err="1" smtClean="0">
                <a:solidFill>
                  <a:srgbClr val="0070C0"/>
                </a:solidFill>
              </a:rPr>
              <a:t>parlato</a:t>
            </a:r>
            <a:r>
              <a:rPr lang="de-DE" sz="2000" kern="0" dirty="0" smtClean="0">
                <a:solidFill>
                  <a:srgbClr val="0070C0"/>
                </a:solidFill>
              </a:rPr>
              <a:t>)</a:t>
            </a:r>
            <a:endParaRPr lang="de-DE" sz="2000" kern="0" dirty="0">
              <a:solidFill>
                <a:srgbClr val="0070C0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91" y="1524825"/>
            <a:ext cx="6917226" cy="4672775"/>
          </a:xfrm>
          <a:prstGeom prst="rect">
            <a:avLst/>
          </a:prstGeom>
        </p:spPr>
      </p:pic>
      <p:sp>
        <p:nvSpPr>
          <p:cNvPr id="18" name="Ellipse 17"/>
          <p:cNvSpPr/>
          <p:nvPr/>
        </p:nvSpPr>
        <p:spPr bwMode="auto">
          <a:xfrm>
            <a:off x="2771415" y="1524825"/>
            <a:ext cx="511045" cy="292923"/>
          </a:xfrm>
          <a:prstGeom prst="ellipse">
            <a:avLst/>
          </a:prstGeom>
          <a:noFill/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 w="28575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171293" y="1817748"/>
            <a:ext cx="135891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rgbClr val="92D050"/>
                </a:solidFill>
              </a:rPr>
              <a:t>Anzahl der Ergebnisse</a:t>
            </a:r>
            <a:endParaRPr lang="de-DE" sz="1600" dirty="0">
              <a:solidFill>
                <a:srgbClr val="92D05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6731200" y="3455071"/>
            <a:ext cx="135891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rgbClr val="92D050"/>
                </a:solidFill>
              </a:rPr>
              <a:t>Ergebnisse im Kontext</a:t>
            </a:r>
            <a:endParaRPr lang="de-DE" sz="1600" dirty="0">
              <a:solidFill>
                <a:srgbClr val="92D050"/>
              </a:solidFill>
            </a:endParaRPr>
          </a:p>
        </p:txBody>
      </p:sp>
      <p:cxnSp>
        <p:nvCxnSpPr>
          <p:cNvPr id="22" name="Gerade Verbindung mit Pfeil 21"/>
          <p:cNvCxnSpPr/>
          <p:nvPr/>
        </p:nvCxnSpPr>
        <p:spPr bwMode="auto">
          <a:xfrm flipH="1">
            <a:off x="6260123" y="3802165"/>
            <a:ext cx="471077" cy="30102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feld 23"/>
          <p:cNvSpPr txBox="1"/>
          <p:nvPr/>
        </p:nvSpPr>
        <p:spPr>
          <a:xfrm>
            <a:off x="290840" y="4995373"/>
            <a:ext cx="258522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rgbClr val="92D050"/>
                </a:solidFill>
              </a:rPr>
              <a:t>Details zu Ort, Gesprächs-situation und Sprechern</a:t>
            </a:r>
            <a:endParaRPr lang="de-DE" sz="1600" dirty="0">
              <a:solidFill>
                <a:srgbClr val="92D050"/>
              </a:solidFill>
            </a:endParaRPr>
          </a:p>
        </p:txBody>
      </p:sp>
      <p:cxnSp>
        <p:nvCxnSpPr>
          <p:cNvPr id="25" name="Gerade Verbindung mit Pfeil 24"/>
          <p:cNvCxnSpPr/>
          <p:nvPr/>
        </p:nvCxnSpPr>
        <p:spPr bwMode="auto">
          <a:xfrm flipV="1">
            <a:off x="749078" y="4551773"/>
            <a:ext cx="442438" cy="36785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Fußzeilenplatzhalter 3"/>
          <p:cNvSpPr txBox="1">
            <a:spLocks/>
          </p:cNvSpPr>
          <p:nvPr/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496463638"/>
      </p:ext>
    </p:extLst>
  </p:cSld>
  <p:clrMapOvr>
    <a:masterClrMapping/>
  </p:clrMapOvr>
  <p:transition spd="slow" advTm="185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Ressourcen Schritt für Schritt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499" y="1487240"/>
            <a:ext cx="3197958" cy="402062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296069" y="2988602"/>
            <a:ext cx="2868246" cy="437661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134887" y="1777678"/>
            <a:ext cx="404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2. Digitale Editionen</a:t>
            </a:r>
            <a:endParaRPr lang="de-DE" dirty="0">
              <a:solidFill>
                <a:srgbClr val="0070C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3978031" y="2801032"/>
            <a:ext cx="1649046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03155" y="2593211"/>
            <a:ext cx="3114675" cy="29146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75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573117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Digitale Editionen</a:t>
            </a:r>
            <a:endParaRPr lang="de-DE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61" y="1534331"/>
            <a:ext cx="8291592" cy="4562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bgerundetes Rechteck 4"/>
          <p:cNvSpPr/>
          <p:nvPr/>
        </p:nvSpPr>
        <p:spPr bwMode="auto">
          <a:xfrm>
            <a:off x="596683" y="3533612"/>
            <a:ext cx="1883045" cy="534693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860431" y="4532923"/>
            <a:ext cx="5720862" cy="120032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Datenbanken zu digitalen Editionen stellen digitalisierte Versionen von (literarischen, juristischen, journalistischen…) Texten zur Verfügung, die man online lesen und zum Teil auch herunterladen kann</a:t>
            </a:r>
            <a:endParaRPr lang="de-DE" dirty="0"/>
          </a:p>
        </p:txBody>
      </p:sp>
      <p:sp>
        <p:nvSpPr>
          <p:cNvPr id="7" name="Fußzeilenplatzhalter 3"/>
          <p:cNvSpPr txBox="1">
            <a:spLocks/>
          </p:cNvSpPr>
          <p:nvPr/>
        </p:nvSpPr>
        <p:spPr bwMode="auto">
          <a:xfrm>
            <a:off x="171870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680840475"/>
      </p:ext>
    </p:extLst>
  </p:cSld>
  <p:clrMapOvr>
    <a:masterClrMapping/>
  </p:clrMapOvr>
  <p:transition spd="slow" advTm="100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3" y="658021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Was ist das Wiki Textdaten Romanistik?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 smtClean="0"/>
              <a:t>Textdaten Romanistik – wie funktioniert das Wiki?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/>
          <a:srcRect t="-291" r="14373"/>
          <a:stretch/>
        </p:blipFill>
        <p:spPr>
          <a:xfrm>
            <a:off x="215260" y="1195755"/>
            <a:ext cx="8647386" cy="521286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215260" y="1650389"/>
            <a:ext cx="8850585" cy="530103"/>
            <a:chOff x="215261" y="2205281"/>
            <a:chExt cx="8713474" cy="428503"/>
          </a:xfrm>
          <a:solidFill>
            <a:schemeClr val="bg1"/>
          </a:solidFill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5262" y="2205281"/>
              <a:ext cx="8713473" cy="201406"/>
            </a:xfrm>
            <a:prstGeom prst="rect">
              <a:avLst/>
            </a:prstGeom>
            <a:ln w="19050">
              <a:solidFill>
                <a:srgbClr val="0070C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5261" y="2416211"/>
              <a:ext cx="6190939" cy="217573"/>
            </a:xfrm>
            <a:prstGeom prst="rect">
              <a:avLst/>
            </a:prstGeom>
            <a:ln w="19050">
              <a:solidFill>
                <a:srgbClr val="0070C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0" name="Textfeld 9"/>
          <p:cNvSpPr txBox="1"/>
          <p:nvPr/>
        </p:nvSpPr>
        <p:spPr>
          <a:xfrm>
            <a:off x="3538324" y="2896068"/>
            <a:ext cx="2067352" cy="123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7200" dirty="0" smtClean="0">
                <a:solidFill>
                  <a:srgbClr val="92D050"/>
                </a:solidFill>
              </a:rPr>
              <a:t>Aha!</a:t>
            </a:r>
            <a:endParaRPr lang="de-DE" sz="7200" dirty="0">
              <a:solidFill>
                <a:srgbClr val="92D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899918333"/>
      </p:ext>
    </p:extLst>
  </p:cSld>
  <p:clrMapOvr>
    <a:masterClrMapping/>
  </p:clrMapOvr>
  <p:transition spd="slow" advTm="174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35118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… zum Beispiel die </a:t>
            </a:r>
            <a:r>
              <a:rPr lang="de-DE" sz="2400" i="1" dirty="0" err="1" smtClean="0"/>
              <a:t>Biblioteca</a:t>
            </a:r>
            <a:r>
              <a:rPr lang="de-DE" sz="2400" i="1" dirty="0" smtClean="0"/>
              <a:t> </a:t>
            </a:r>
            <a:r>
              <a:rPr lang="de-DE" sz="2400" i="1" dirty="0" err="1" smtClean="0"/>
              <a:t>Italiana</a:t>
            </a:r>
            <a:endParaRPr lang="de-DE" sz="2400" dirty="0"/>
          </a:p>
        </p:txBody>
      </p:sp>
      <p:sp>
        <p:nvSpPr>
          <p:cNvPr id="5" name="Abgerundetes Rechteck 4"/>
          <p:cNvSpPr/>
          <p:nvPr/>
        </p:nvSpPr>
        <p:spPr bwMode="auto">
          <a:xfrm>
            <a:off x="596683" y="3533612"/>
            <a:ext cx="1883045" cy="534693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138" b="15220"/>
          <a:stretch/>
        </p:blipFill>
        <p:spPr bwMode="auto">
          <a:xfrm>
            <a:off x="255720" y="1191849"/>
            <a:ext cx="7997127" cy="533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bgerundetes Rechteck 5"/>
          <p:cNvSpPr/>
          <p:nvPr/>
        </p:nvSpPr>
        <p:spPr bwMode="auto">
          <a:xfrm>
            <a:off x="351293" y="3920426"/>
            <a:ext cx="1361393" cy="200186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3033486" y="3236686"/>
            <a:ext cx="217714" cy="217714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230893" y="3772698"/>
            <a:ext cx="1361393" cy="200186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7453086" y="4068305"/>
            <a:ext cx="609600" cy="249541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873712" y="3685585"/>
            <a:ext cx="31587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Online-Lesen und Metadaten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 bwMode="auto">
          <a:xfrm>
            <a:off x="171870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866353773"/>
      </p:ext>
    </p:extLst>
  </p:cSld>
  <p:clrMapOvr>
    <a:masterClrMapping/>
  </p:clrMapOvr>
  <p:transition spd="slow" advTm="132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Ressourcen Schritt für Schritt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499" y="1487240"/>
            <a:ext cx="3197958" cy="402062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340136" y="3297074"/>
            <a:ext cx="2868246" cy="437661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134887" y="1777678"/>
            <a:ext cx="404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3. Rechercheportale</a:t>
            </a:r>
            <a:endParaRPr lang="de-DE" dirty="0">
              <a:solidFill>
                <a:srgbClr val="0070C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3978031" y="2801032"/>
            <a:ext cx="1649046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504" y="2580989"/>
            <a:ext cx="2621160" cy="2255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87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64" y="1526581"/>
            <a:ext cx="8189417" cy="338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bgerundetes Rechteck 4"/>
          <p:cNvSpPr/>
          <p:nvPr/>
        </p:nvSpPr>
        <p:spPr bwMode="auto">
          <a:xfrm>
            <a:off x="503694" y="3084161"/>
            <a:ext cx="2479730" cy="1061636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201955" y="4114282"/>
            <a:ext cx="5720862" cy="120032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Unter den Begriff Rechercheportale fallen Online-Bibliographien, Suchmaschinen und Enzyklopädien, die bei der Suche nach Fachliteratur und Fachwissen helfen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Rechercheportale</a:t>
            </a:r>
            <a:endParaRPr lang="de-DE" sz="2400" dirty="0"/>
          </a:p>
        </p:txBody>
      </p:sp>
      <p:sp>
        <p:nvSpPr>
          <p:cNvPr id="12" name="Fußzeilenplatzhalter 3"/>
          <p:cNvSpPr txBox="1">
            <a:spLocks/>
          </p:cNvSpPr>
          <p:nvPr/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068359442"/>
      </p:ext>
    </p:extLst>
  </p:cSld>
  <p:clrMapOvr>
    <a:masterClrMapping/>
  </p:clrMapOvr>
  <p:transition spd="slow" advTm="95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8320" y="1251129"/>
            <a:ext cx="7230826" cy="5253944"/>
          </a:xfrm>
          <a:prstGeom prst="rect">
            <a:avLst/>
          </a:prstGeom>
        </p:spPr>
      </p:pic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… z</a:t>
            </a:r>
            <a:r>
              <a:rPr lang="de-DE" sz="2400" dirty="0" smtClean="0"/>
              <a:t>um Beispiel die Romanische Bibliographie online</a:t>
            </a:r>
            <a:endParaRPr lang="de-DE" sz="2400" dirty="0"/>
          </a:p>
        </p:txBody>
      </p:sp>
      <p:sp>
        <p:nvSpPr>
          <p:cNvPr id="12" name="Textfeld 11"/>
          <p:cNvSpPr txBox="1"/>
          <p:nvPr/>
        </p:nvSpPr>
        <p:spPr>
          <a:xfrm>
            <a:off x="1564393" y="1641513"/>
            <a:ext cx="5199963" cy="1477328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Diese Datenbank verzeichnet nahezu alle aktuellen Veröffentlichungen aus der romanischen Philologie. Links im Suchfeld kannst du nach Autoren, Buch- und Aufsatztiteln, Stich- und Schlagwörtern suchen.</a:t>
            </a:r>
            <a:endParaRPr lang="de-DE" dirty="0"/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H="1">
            <a:off x="1883884" y="3172858"/>
            <a:ext cx="473726" cy="66101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Fußzeilenplatzhalter 3"/>
          <p:cNvSpPr txBox="1">
            <a:spLocks/>
          </p:cNvSpPr>
          <p:nvPr/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88110185"/>
      </p:ext>
    </p:extLst>
  </p:cSld>
  <p:clrMapOvr>
    <a:masterClrMapping/>
  </p:clrMapOvr>
  <p:transition spd="slow" advTm="165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Ressourcen Schritt für Schritt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499" y="1487240"/>
            <a:ext cx="3197958" cy="402062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163866" y="3682665"/>
            <a:ext cx="2868246" cy="437661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134887" y="1777678"/>
            <a:ext cx="404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4. Wörterbücher</a:t>
            </a:r>
            <a:endParaRPr lang="de-DE" dirty="0">
              <a:solidFill>
                <a:srgbClr val="0070C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3978031" y="2801032"/>
            <a:ext cx="1649046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872" y="2591670"/>
            <a:ext cx="2588907" cy="295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71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3"/>
          <p:cNvSpPr txBox="1">
            <a:spLocks/>
          </p:cNvSpPr>
          <p:nvPr/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61842" y="496729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Wörterbücher</a:t>
            </a:r>
            <a:endParaRPr lang="de-DE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763" y="958008"/>
            <a:ext cx="76485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778244" y="5149868"/>
            <a:ext cx="5720862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Im Bereich Wörterbücher findest Du historische, aktuelle und themenspezifische Online-Wörterbücher zu den romanischen Sprachen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81821022"/>
      </p:ext>
    </p:extLst>
  </p:cSld>
  <p:clrMapOvr>
    <a:masterClrMapping/>
  </p:clrMapOvr>
  <p:transition spd="slow" advTm="117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3"/>
          <p:cNvSpPr txBox="1">
            <a:spLocks/>
          </p:cNvSpPr>
          <p:nvPr/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61842" y="496729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… zum Beispiel das </a:t>
            </a:r>
            <a:r>
              <a:rPr lang="de-DE" sz="2400" dirty="0" err="1" smtClean="0"/>
              <a:t>Diccionari</a:t>
            </a:r>
            <a:r>
              <a:rPr lang="de-DE" sz="2400" dirty="0" smtClean="0"/>
              <a:t> de la </a:t>
            </a:r>
            <a:r>
              <a:rPr lang="de-DE" sz="2400" dirty="0" err="1" smtClean="0"/>
              <a:t>llengua</a:t>
            </a:r>
            <a:r>
              <a:rPr lang="de-DE" sz="2400" dirty="0" smtClean="0"/>
              <a:t> </a:t>
            </a:r>
            <a:r>
              <a:rPr lang="de-DE" sz="2400" dirty="0" err="1" smtClean="0"/>
              <a:t>catalana</a:t>
            </a:r>
            <a:endParaRPr lang="de-DE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279" y="930869"/>
            <a:ext cx="8677275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1821022"/>
      </p:ext>
    </p:extLst>
  </p:cSld>
  <p:clrMapOvr>
    <a:masterClrMapping/>
  </p:clrMapOvr>
  <p:transition spd="slow" advTm="4665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Ressourcen Schritt für Schritt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499" y="1487240"/>
            <a:ext cx="3197958" cy="402062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163866" y="4002156"/>
            <a:ext cx="2868246" cy="437661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134887" y="1777678"/>
            <a:ext cx="404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5. Sprachatlanten</a:t>
            </a:r>
            <a:endParaRPr lang="de-DE" dirty="0">
              <a:solidFill>
                <a:srgbClr val="0070C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3978031" y="2801032"/>
            <a:ext cx="1649046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3137" y="2527682"/>
            <a:ext cx="1932863" cy="212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84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673815"/>
            <a:ext cx="81153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bgerundetes Rechteck 4"/>
          <p:cNvSpPr/>
          <p:nvPr/>
        </p:nvSpPr>
        <p:spPr bwMode="auto">
          <a:xfrm>
            <a:off x="681923" y="3037665"/>
            <a:ext cx="2162015" cy="3055750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Sprachatlanten</a:t>
            </a:r>
            <a:endParaRPr lang="de-DE" sz="2400" dirty="0"/>
          </a:p>
        </p:txBody>
      </p:sp>
      <p:sp>
        <p:nvSpPr>
          <p:cNvPr id="9" name="Textfeld 8"/>
          <p:cNvSpPr txBox="1"/>
          <p:nvPr/>
        </p:nvSpPr>
        <p:spPr>
          <a:xfrm>
            <a:off x="3268055" y="4312585"/>
            <a:ext cx="5567472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Online-Sprachatlanten informieren Dich mithilfe von Karten </a:t>
            </a:r>
            <a:r>
              <a:rPr lang="de-DE" dirty="0" smtClean="0"/>
              <a:t>und Audiomaterial </a:t>
            </a:r>
            <a:r>
              <a:rPr lang="de-DE" dirty="0" smtClean="0"/>
              <a:t>über </a:t>
            </a:r>
            <a:r>
              <a:rPr lang="de-DE" dirty="0" smtClean="0"/>
              <a:t>sprachliche und dialektale Besonderheiten bestimmter </a:t>
            </a:r>
            <a:r>
              <a:rPr lang="de-DE" dirty="0" smtClean="0"/>
              <a:t>Regionen. </a:t>
            </a:r>
            <a:endParaRPr lang="de-DE" dirty="0"/>
          </a:p>
        </p:txBody>
      </p:sp>
      <p:sp>
        <p:nvSpPr>
          <p:cNvPr id="12" name="Fußzeilenplatzhalter 3"/>
          <p:cNvSpPr txBox="1">
            <a:spLocks/>
          </p:cNvSpPr>
          <p:nvPr/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838244047"/>
      </p:ext>
    </p:extLst>
  </p:cSld>
  <p:clrMapOvr>
    <a:masterClrMapping/>
  </p:clrMapOvr>
  <p:transition spd="slow" advTm="120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0515" y="1258538"/>
            <a:ext cx="1587027" cy="519464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53727" y="1513523"/>
            <a:ext cx="3315653" cy="33241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68380" y="1906904"/>
            <a:ext cx="2797383" cy="270319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6523" y="1923096"/>
            <a:ext cx="1765843" cy="4629149"/>
          </a:xfrm>
          <a:prstGeom prst="rect">
            <a:avLst/>
          </a:prstGeom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… zum Beispiel der italienische Vivaldi</a:t>
            </a:r>
            <a:endParaRPr lang="de-DE" sz="2400" dirty="0"/>
          </a:p>
        </p:txBody>
      </p:sp>
      <p:sp>
        <p:nvSpPr>
          <p:cNvPr id="13" name="Textfeld 12"/>
          <p:cNvSpPr txBox="1"/>
          <p:nvPr/>
        </p:nvSpPr>
        <p:spPr>
          <a:xfrm>
            <a:off x="3679529" y="5228787"/>
            <a:ext cx="18068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92D050"/>
                </a:solidFill>
              </a:rPr>
              <a:t>Auswahl einer Region</a:t>
            </a:r>
            <a:endParaRPr lang="de-DE" b="1" dirty="0">
              <a:solidFill>
                <a:srgbClr val="92D05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H="1" flipV="1">
            <a:off x="3382178" y="4770304"/>
            <a:ext cx="319386" cy="49710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feld 16"/>
          <p:cNvSpPr txBox="1"/>
          <p:nvPr/>
        </p:nvSpPr>
        <p:spPr>
          <a:xfrm>
            <a:off x="6819440" y="4704202"/>
            <a:ext cx="2324559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rgbClr val="92D050"/>
                </a:solidFill>
              </a:rPr>
              <a:t>Hier kannst Du Sprachbeispiele</a:t>
            </a:r>
          </a:p>
          <a:p>
            <a:r>
              <a:rPr lang="de-DE" sz="1600" b="1" dirty="0" smtClean="0">
                <a:solidFill>
                  <a:srgbClr val="92D050"/>
                </a:solidFill>
              </a:rPr>
              <a:t>aus verschiedenen Ortschaften anhören</a:t>
            </a:r>
            <a:endParaRPr lang="de-DE" sz="1600" b="1" dirty="0">
              <a:solidFill>
                <a:srgbClr val="92D050"/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 bwMode="auto">
          <a:xfrm flipH="1" flipV="1">
            <a:off x="6599104" y="4417764"/>
            <a:ext cx="550739" cy="21066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Fußzeilenplatzhalter 3"/>
          <p:cNvSpPr txBox="1">
            <a:spLocks/>
          </p:cNvSpPr>
          <p:nvPr/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660236808"/>
      </p:ext>
    </p:extLst>
  </p:cSld>
  <p:clrMapOvr>
    <a:masterClrMapping/>
  </p:clrMapOvr>
  <p:transition spd="slow" advTm="156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3" y="658021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… und wieso heißt es so?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 smtClean="0"/>
              <a:t>Textdaten Romanistik – </a:t>
            </a:r>
            <a:r>
              <a:rPr lang="de-DE" dirty="0"/>
              <a:t>wie funktioniert das Wiki?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/>
          <a:srcRect t="-291" r="14373"/>
          <a:stretch/>
        </p:blipFill>
        <p:spPr>
          <a:xfrm>
            <a:off x="215260" y="1195755"/>
            <a:ext cx="8647386" cy="5212862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15260" y="1586523"/>
            <a:ext cx="8677913" cy="1077218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0000"/>
                </a:solidFill>
              </a:rPr>
              <a:t>Der bewusst weit gefasste Begriff </a:t>
            </a:r>
            <a:r>
              <a:rPr lang="de-DE" sz="1600" i="1" dirty="0">
                <a:solidFill>
                  <a:srgbClr val="000000"/>
                </a:solidFill>
              </a:rPr>
              <a:t>Textdaten</a:t>
            </a:r>
            <a:r>
              <a:rPr lang="de-DE" sz="1600" dirty="0">
                <a:solidFill>
                  <a:srgbClr val="000000"/>
                </a:solidFill>
              </a:rPr>
              <a:t> verweist auf die diversen Arten von </a:t>
            </a:r>
            <a:r>
              <a:rPr lang="de-DE" sz="1600" i="1" dirty="0">
                <a:solidFill>
                  <a:srgbClr val="000000"/>
                </a:solidFill>
              </a:rPr>
              <a:t>Texten</a:t>
            </a:r>
            <a:r>
              <a:rPr lang="de-DE" sz="1600" dirty="0">
                <a:solidFill>
                  <a:srgbClr val="000000"/>
                </a:solidFill>
              </a:rPr>
              <a:t> - Korpora, historische und aktuelle Literatur, Wörterbücher, Sprachatlanten, Sekundärliteratur - die als Informationsquelle oder als direkter </a:t>
            </a:r>
            <a:r>
              <a:rPr lang="de-DE" sz="1600" dirty="0" smtClean="0">
                <a:solidFill>
                  <a:srgbClr val="000000"/>
                </a:solidFill>
              </a:rPr>
              <a:t>Untersuchungsgegenstand </a:t>
            </a:r>
            <a:r>
              <a:rPr lang="de-DE" sz="1600" dirty="0">
                <a:solidFill>
                  <a:srgbClr val="000000"/>
                </a:solidFill>
              </a:rPr>
              <a:t>zur Klärung einer Fragestellung </a:t>
            </a:r>
            <a:r>
              <a:rPr lang="de-DE" sz="1600" dirty="0" smtClean="0">
                <a:solidFill>
                  <a:srgbClr val="000000"/>
                </a:solidFill>
              </a:rPr>
              <a:t>beitragen können.</a:t>
            </a:r>
            <a:endParaRPr lang="de-DE" sz="1600" dirty="0">
              <a:ln>
                <a:solidFill>
                  <a:srgbClr val="00206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84733" y="2724968"/>
            <a:ext cx="8677913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600" dirty="0"/>
              <a:t>Von </a:t>
            </a:r>
            <a:r>
              <a:rPr lang="de-DE" sz="1600" i="1" dirty="0"/>
              <a:t>Daten</a:t>
            </a:r>
            <a:r>
              <a:rPr lang="de-DE" sz="1600" dirty="0"/>
              <a:t> ist die Rede, da es sich um digitalisierte Texte handelt, die dem Benutzer online zugänglich sind. </a:t>
            </a:r>
            <a:endParaRPr lang="de-DE" sz="1600" dirty="0">
              <a:ln>
                <a:solidFill>
                  <a:srgbClr val="00206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84732" y="3418852"/>
            <a:ext cx="8677913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Clr>
                <a:srgbClr val="92D050"/>
              </a:buClr>
            </a:pPr>
            <a:r>
              <a:rPr lang="de-DE" sz="1600" dirty="0"/>
              <a:t>Textdaten können mithilfe entsprechender Software digital analysiert und weiterverarbeitet </a:t>
            </a:r>
            <a:r>
              <a:rPr lang="de-DE" sz="1600" dirty="0" smtClean="0"/>
              <a:t>werden.</a:t>
            </a:r>
            <a:endParaRPr lang="de-DE" sz="1600" dirty="0"/>
          </a:p>
        </p:txBody>
      </p:sp>
      <p:sp>
        <p:nvSpPr>
          <p:cNvPr id="13" name="Textfeld 12"/>
          <p:cNvSpPr txBox="1"/>
          <p:nvPr/>
        </p:nvSpPr>
        <p:spPr>
          <a:xfrm>
            <a:off x="184731" y="4112736"/>
            <a:ext cx="8677913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Clr>
                <a:srgbClr val="92D050"/>
              </a:buClr>
            </a:pPr>
            <a:r>
              <a:rPr lang="de-DE" sz="1600" dirty="0"/>
              <a:t>Damit bilden sie eine Datengrundlage, auf der sich sprachliche Merkmale differenziert und statistisch aussagekräftig untersuchen </a:t>
            </a:r>
            <a:r>
              <a:rPr lang="de-DE" sz="1600" dirty="0" smtClean="0"/>
              <a:t>lassen.</a:t>
            </a:r>
            <a:endParaRPr lang="de-DE" sz="16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090556269"/>
      </p:ext>
    </p:extLst>
  </p:cSld>
  <p:clrMapOvr>
    <a:masterClrMapping/>
  </p:clrMapOvr>
  <p:transition spd="slow" advTm="307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Ressourcen Schritt für Schritt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499" y="1487240"/>
            <a:ext cx="3197958" cy="402062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229967" y="4384713"/>
            <a:ext cx="2215778" cy="396626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134887" y="1777678"/>
            <a:ext cx="404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6. Manuals </a:t>
            </a:r>
            <a:endParaRPr lang="de-DE" dirty="0">
              <a:solidFill>
                <a:srgbClr val="0070C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3978031" y="2801032"/>
            <a:ext cx="1649046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341" y="2483729"/>
            <a:ext cx="3164840" cy="318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76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9521" y="1248579"/>
            <a:ext cx="8487554" cy="5388311"/>
          </a:xfrm>
          <a:prstGeom prst="rect">
            <a:avLst/>
          </a:prstGeom>
        </p:spPr>
      </p:pic>
      <p:sp>
        <p:nvSpPr>
          <p:cNvPr id="5" name="Abgerundetes Rechteck 4"/>
          <p:cNvSpPr/>
          <p:nvPr/>
        </p:nvSpPr>
        <p:spPr bwMode="auto">
          <a:xfrm>
            <a:off x="394424" y="2781811"/>
            <a:ext cx="2247176" cy="1141512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Manuals</a:t>
            </a:r>
            <a:endParaRPr lang="de-DE" sz="2400" dirty="0"/>
          </a:p>
        </p:txBody>
      </p:sp>
      <p:sp>
        <p:nvSpPr>
          <p:cNvPr id="8" name="Textfeld 7"/>
          <p:cNvSpPr txBox="1"/>
          <p:nvPr/>
        </p:nvSpPr>
        <p:spPr>
          <a:xfrm>
            <a:off x="3268055" y="4312585"/>
            <a:ext cx="5567472" cy="1754326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Unter Manuals findest Du Informationen und Anleitungen zur Arbeit mit Textdaten. Der Bereich erläutert die Grundlagen der </a:t>
            </a:r>
            <a:r>
              <a:rPr lang="de-DE" dirty="0" err="1" smtClean="0"/>
              <a:t>Korpusarbeit</a:t>
            </a:r>
            <a:r>
              <a:rPr lang="de-DE" dirty="0" smtClean="0"/>
              <a:t>, erklärt, wie man in der Linguistik Daten kodiert und wie man wichtige Programme wie </a:t>
            </a:r>
            <a:r>
              <a:rPr lang="de-DE" dirty="0" err="1" smtClean="0"/>
              <a:t>Transcriber</a:t>
            </a:r>
            <a:r>
              <a:rPr lang="de-DE" dirty="0" smtClean="0"/>
              <a:t> </a:t>
            </a:r>
            <a:r>
              <a:rPr lang="de-DE" dirty="0" smtClean="0"/>
              <a:t>oder </a:t>
            </a:r>
            <a:r>
              <a:rPr lang="de-DE" dirty="0" err="1" smtClean="0"/>
              <a:t>Praat</a:t>
            </a:r>
            <a:r>
              <a:rPr lang="de-DE" dirty="0" smtClean="0"/>
              <a:t> verwendet.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683742441"/>
      </p:ext>
    </p:extLst>
  </p:cSld>
  <p:clrMapOvr>
    <a:masterClrMapping/>
  </p:clrMapOvr>
  <p:transition spd="slow" advTm="141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Ressourcen Schritt für Schritt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499" y="1487240"/>
            <a:ext cx="3197958" cy="402062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351153" y="4715218"/>
            <a:ext cx="1830187" cy="363575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134887" y="1777678"/>
            <a:ext cx="404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7. Tools </a:t>
            </a:r>
            <a:endParaRPr lang="de-DE" dirty="0">
              <a:solidFill>
                <a:srgbClr val="0070C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3978031" y="2801032"/>
            <a:ext cx="1649046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873" y="2153210"/>
            <a:ext cx="2798284" cy="395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68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Tools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84" y="1311007"/>
            <a:ext cx="8801337" cy="379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627961" y="5370204"/>
            <a:ext cx="8119432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Im Bereich Tools findest du eine Liste von Programmen, die für die Arbeit mit Textdaten gebraucht werden. Zu jedem Programm gibt es eine Kurzbeschreibung und den Link zur Installation.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80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Ressourcen Schritt für Schritt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499" y="1487240"/>
            <a:ext cx="3197958" cy="402062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681659" y="5111827"/>
            <a:ext cx="2568317" cy="352556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134887" y="1777678"/>
            <a:ext cx="404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8. Wissenschaftliche Methoden</a:t>
            </a:r>
            <a:endParaRPr lang="de-DE" dirty="0">
              <a:solidFill>
                <a:srgbClr val="0070C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3978031" y="2801032"/>
            <a:ext cx="1649046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3340" y="2454753"/>
            <a:ext cx="2957047" cy="234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67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Wissenschaftliche Methoden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38978" y="5083766"/>
            <a:ext cx="8119432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In diesem Bereich findest Du Informationen zu den Grundlagen wissenschaftlichen Arbeitens: dazu, wie man erfolgreich eine wissenschaftliche Arbeit schreibt und welche Regeln beim Durchführen von Experimenten, beim Zitieren oder Glossieren gelten.</a:t>
            </a:r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612" y="1351171"/>
            <a:ext cx="8668966" cy="348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113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Ressourcen Schritt für Schritt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134887" y="1777678"/>
            <a:ext cx="4259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9. Neu ganz oben: Selbstlernmaterialien</a:t>
            </a:r>
            <a:endParaRPr lang="de-DE" dirty="0">
              <a:solidFill>
                <a:srgbClr val="0070C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3978031" y="2801032"/>
            <a:ext cx="1649046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870" y="1656605"/>
            <a:ext cx="3111065" cy="342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llipse 9"/>
          <p:cNvSpPr/>
          <p:nvPr/>
        </p:nvSpPr>
        <p:spPr bwMode="auto">
          <a:xfrm>
            <a:off x="340135" y="1972018"/>
            <a:ext cx="3152211" cy="440675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4225" y="2458826"/>
            <a:ext cx="3020702" cy="361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119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Selbstlernmaterialien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202" y="1157289"/>
            <a:ext cx="8756734" cy="429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/>
        </p:nvSpPr>
        <p:spPr>
          <a:xfrm>
            <a:off x="495758" y="5590542"/>
            <a:ext cx="8119432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In diesem Bereich kannst Du sämtliche Informationen zu Aufbau und Funktionsweise des Wikis noch einmal detailliert und in Ruhe nachlesen und Dein Wissen mit Online-Tests überprüfen.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702313562"/>
      </p:ext>
    </p:extLst>
  </p:cSld>
  <p:clrMapOvr>
    <a:masterClrMapping/>
  </p:clrMapOvr>
  <p:transition spd="slow" advTm="156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4" y="1511086"/>
            <a:ext cx="8707195" cy="4970678"/>
          </a:xfrm>
          <a:ln>
            <a:noFill/>
          </a:ln>
        </p:spPr>
        <p:txBody>
          <a:bodyPr/>
          <a:lstStyle/>
          <a:p>
            <a:r>
              <a:rPr lang="de-DE" sz="2000" dirty="0" smtClean="0"/>
              <a:t>Ein detailliertes </a:t>
            </a:r>
            <a:r>
              <a:rPr lang="de-DE" sz="2000" b="1" dirty="0" smtClean="0"/>
              <a:t>Schlagwortsystem</a:t>
            </a:r>
            <a:r>
              <a:rPr lang="de-DE" sz="2000" dirty="0" smtClean="0"/>
              <a:t> ermöglicht die thematische Suche nach benötigten Ressourcen:</a:t>
            </a:r>
          </a:p>
          <a:p>
            <a:pPr>
              <a:tabLst>
                <a:tab pos="357188" algn="l"/>
              </a:tabLst>
            </a:pPr>
            <a:endParaRPr lang="de-DE" sz="2000" dirty="0"/>
          </a:p>
          <a:p>
            <a:pPr>
              <a:tabLst>
                <a:tab pos="357188" algn="l"/>
              </a:tabLst>
            </a:pPr>
            <a:r>
              <a:rPr lang="de-DE" sz="2000" dirty="0" smtClean="0">
                <a:solidFill>
                  <a:srgbClr val="92D050"/>
                </a:solidFill>
              </a:rPr>
              <a:t>►</a:t>
            </a:r>
            <a:r>
              <a:rPr lang="de-DE" sz="2000" dirty="0" smtClean="0"/>
              <a:t> 	Art der Ressource </a:t>
            </a:r>
            <a:r>
              <a:rPr lang="de-DE" i="1" dirty="0" smtClean="0"/>
              <a:t>(</a:t>
            </a:r>
            <a:r>
              <a:rPr lang="de-DE" i="1" dirty="0" err="1" smtClean="0"/>
              <a:t>corpus</a:t>
            </a:r>
            <a:r>
              <a:rPr lang="de-DE" i="1" dirty="0" smtClean="0"/>
              <a:t>, </a:t>
            </a:r>
            <a:r>
              <a:rPr lang="de-DE" i="1" dirty="0" err="1" smtClean="0"/>
              <a:t>database</a:t>
            </a:r>
            <a:r>
              <a:rPr lang="de-DE" i="1" dirty="0" smtClean="0"/>
              <a:t>, </a:t>
            </a:r>
            <a:r>
              <a:rPr lang="de-DE" i="1" dirty="0" err="1" smtClean="0"/>
              <a:t>dictionary</a:t>
            </a:r>
            <a:r>
              <a:rPr lang="de-DE" i="1" dirty="0" smtClean="0"/>
              <a:t>, </a:t>
            </a:r>
            <a:r>
              <a:rPr lang="de-DE" i="1" dirty="0" err="1" smtClean="0"/>
              <a:t>tool</a:t>
            </a:r>
            <a:r>
              <a:rPr lang="de-DE" i="1" dirty="0" smtClean="0"/>
              <a:t>…)</a:t>
            </a:r>
          </a:p>
          <a:p>
            <a:pPr>
              <a:tabLst>
                <a:tab pos="357188" algn="l"/>
              </a:tabLst>
            </a:pPr>
            <a:r>
              <a:rPr lang="de-DE" sz="2000" dirty="0" smtClean="0">
                <a:solidFill>
                  <a:srgbClr val="92D050"/>
                </a:solidFill>
              </a:rPr>
              <a:t>► 	</a:t>
            </a:r>
            <a:r>
              <a:rPr lang="de-DE" sz="2000" dirty="0" smtClean="0"/>
              <a:t>Sprache </a:t>
            </a:r>
            <a:r>
              <a:rPr lang="de-DE" i="1" dirty="0" smtClean="0"/>
              <a:t>(</a:t>
            </a:r>
            <a:r>
              <a:rPr lang="de-DE" i="1" dirty="0" err="1" smtClean="0"/>
              <a:t>portuguese</a:t>
            </a:r>
            <a:r>
              <a:rPr lang="de-DE" i="1" dirty="0" smtClean="0"/>
              <a:t>, </a:t>
            </a:r>
            <a:r>
              <a:rPr lang="de-DE" i="1" dirty="0" err="1" smtClean="0"/>
              <a:t>catalan</a:t>
            </a:r>
            <a:r>
              <a:rPr lang="de-DE" i="1" dirty="0" smtClean="0"/>
              <a:t>, </a:t>
            </a:r>
            <a:r>
              <a:rPr lang="de-DE" i="1" dirty="0" err="1" smtClean="0"/>
              <a:t>latin</a:t>
            </a:r>
            <a:r>
              <a:rPr lang="de-DE" i="1" dirty="0" smtClean="0"/>
              <a:t>, anglo-</a:t>
            </a:r>
            <a:r>
              <a:rPr lang="de-DE" i="1" dirty="0" err="1" smtClean="0"/>
              <a:t>norman</a:t>
            </a:r>
            <a:r>
              <a:rPr lang="de-DE" i="1" dirty="0" smtClean="0"/>
              <a:t>…)</a:t>
            </a:r>
          </a:p>
          <a:p>
            <a:pPr>
              <a:tabLst>
                <a:tab pos="357188" algn="l"/>
              </a:tabLst>
            </a:pPr>
            <a:r>
              <a:rPr lang="de-DE" sz="2000" dirty="0" smtClean="0">
                <a:solidFill>
                  <a:srgbClr val="92D050"/>
                </a:solidFill>
              </a:rPr>
              <a:t>► 	</a:t>
            </a:r>
            <a:r>
              <a:rPr lang="de-DE" sz="2000" dirty="0" smtClean="0"/>
              <a:t>Textsorte </a:t>
            </a:r>
            <a:r>
              <a:rPr lang="de-DE" i="1" dirty="0" smtClean="0"/>
              <a:t>(</a:t>
            </a:r>
            <a:r>
              <a:rPr lang="de-DE" i="1" dirty="0" err="1" smtClean="0"/>
              <a:t>interviews</a:t>
            </a:r>
            <a:r>
              <a:rPr lang="de-DE" i="1" dirty="0" smtClean="0"/>
              <a:t>, </a:t>
            </a:r>
            <a:r>
              <a:rPr lang="de-DE" i="1" dirty="0" err="1" smtClean="0"/>
              <a:t>journalism</a:t>
            </a:r>
            <a:r>
              <a:rPr lang="de-DE" i="1" dirty="0" smtClean="0"/>
              <a:t>, </a:t>
            </a:r>
            <a:r>
              <a:rPr lang="de-DE" i="1" dirty="0" err="1" smtClean="0"/>
              <a:t>literature</a:t>
            </a:r>
            <a:r>
              <a:rPr lang="de-DE" i="1" dirty="0" smtClean="0"/>
              <a:t>, </a:t>
            </a:r>
            <a:r>
              <a:rPr lang="de-DE" i="1" dirty="0" err="1" smtClean="0"/>
              <a:t>theatre</a:t>
            </a:r>
            <a:r>
              <a:rPr lang="de-DE" i="1" dirty="0" smtClean="0"/>
              <a:t>, </a:t>
            </a:r>
            <a:r>
              <a:rPr lang="de-DE" i="1" dirty="0" err="1" smtClean="0"/>
              <a:t>language_and_law</a:t>
            </a:r>
            <a:r>
              <a:rPr lang="de-DE" i="1" dirty="0" smtClean="0"/>
              <a:t>…)</a:t>
            </a:r>
          </a:p>
          <a:p>
            <a:pPr>
              <a:tabLst>
                <a:tab pos="357188" algn="l"/>
              </a:tabLst>
            </a:pPr>
            <a:r>
              <a:rPr lang="de-DE" sz="2000" dirty="0" smtClean="0">
                <a:solidFill>
                  <a:srgbClr val="92D050"/>
                </a:solidFill>
              </a:rPr>
              <a:t>► 	</a:t>
            </a:r>
            <a:r>
              <a:rPr lang="de-DE" sz="2000" dirty="0"/>
              <a:t>H</a:t>
            </a:r>
            <a:r>
              <a:rPr lang="de-DE" sz="2000" dirty="0" smtClean="0"/>
              <a:t>istorische Einordnung </a:t>
            </a:r>
            <a:r>
              <a:rPr lang="de-DE" i="1" dirty="0" smtClean="0"/>
              <a:t>(1300, </a:t>
            </a:r>
            <a:r>
              <a:rPr lang="de-DE" i="1" dirty="0" err="1" smtClean="0"/>
              <a:t>old_french</a:t>
            </a:r>
            <a:r>
              <a:rPr lang="de-DE" i="1" dirty="0" smtClean="0"/>
              <a:t>, </a:t>
            </a:r>
            <a:r>
              <a:rPr lang="de-DE" i="1" dirty="0" err="1" smtClean="0"/>
              <a:t>renaissance</a:t>
            </a:r>
            <a:r>
              <a:rPr lang="de-DE" i="1" dirty="0" smtClean="0"/>
              <a:t>, </a:t>
            </a:r>
            <a:r>
              <a:rPr lang="de-DE" i="1" dirty="0" err="1" smtClean="0"/>
              <a:t>middle_ages</a:t>
            </a:r>
            <a:r>
              <a:rPr lang="de-DE" i="1" dirty="0" smtClean="0"/>
              <a:t>, 	</a:t>
            </a:r>
            <a:r>
              <a:rPr lang="de-DE" i="1" dirty="0" err="1" smtClean="0"/>
              <a:t>diachrony</a:t>
            </a:r>
            <a:r>
              <a:rPr lang="de-DE" i="1" dirty="0" smtClean="0"/>
              <a:t>…)</a:t>
            </a:r>
          </a:p>
          <a:p>
            <a:pPr>
              <a:tabLst>
                <a:tab pos="357188" algn="l"/>
              </a:tabLst>
            </a:pPr>
            <a:r>
              <a:rPr lang="de-DE" sz="2000" dirty="0" smtClean="0">
                <a:solidFill>
                  <a:srgbClr val="92D050"/>
                </a:solidFill>
              </a:rPr>
              <a:t>► 	</a:t>
            </a:r>
            <a:r>
              <a:rPr lang="de-DE" sz="2000" dirty="0" smtClean="0"/>
              <a:t>Sprachliche Besonderheiten </a:t>
            </a:r>
            <a:r>
              <a:rPr lang="de-DE" i="1" dirty="0" smtClean="0"/>
              <a:t>(</a:t>
            </a:r>
            <a:r>
              <a:rPr lang="de-DE" i="1" dirty="0" err="1" smtClean="0"/>
              <a:t>dialects</a:t>
            </a:r>
            <a:r>
              <a:rPr lang="de-DE" i="1" dirty="0" smtClean="0"/>
              <a:t>, </a:t>
            </a:r>
            <a:r>
              <a:rPr lang="de-DE" i="1" dirty="0" err="1" smtClean="0"/>
              <a:t>child_language</a:t>
            </a:r>
            <a:r>
              <a:rPr lang="de-DE" i="1" dirty="0" smtClean="0"/>
              <a:t>, </a:t>
            </a:r>
            <a:r>
              <a:rPr lang="de-DE" i="1" dirty="0" err="1" smtClean="0"/>
              <a:t>written_language</a:t>
            </a:r>
            <a:r>
              <a:rPr lang="de-DE" i="1" dirty="0" smtClean="0"/>
              <a:t>…)</a:t>
            </a:r>
          </a:p>
          <a:p>
            <a:pPr>
              <a:tabLst>
                <a:tab pos="357188" algn="l"/>
              </a:tabLst>
            </a:pPr>
            <a:r>
              <a:rPr lang="de-DE" sz="2000" dirty="0" smtClean="0">
                <a:solidFill>
                  <a:srgbClr val="92D050"/>
                </a:solidFill>
              </a:rPr>
              <a:t>► 	</a:t>
            </a:r>
            <a:r>
              <a:rPr lang="de-DE" sz="2000" smtClean="0"/>
              <a:t>Aufbereitung/Analysemöglichkeiten </a:t>
            </a:r>
            <a:r>
              <a:rPr lang="de-DE" i="1" smtClean="0"/>
              <a:t>(part_of_speech</a:t>
            </a:r>
            <a:r>
              <a:rPr lang="de-DE" i="1" dirty="0" smtClean="0"/>
              <a:t>, </a:t>
            </a:r>
            <a:r>
              <a:rPr lang="de-DE" i="1" dirty="0" err="1" smtClean="0"/>
              <a:t>lemmatized</a:t>
            </a:r>
            <a:r>
              <a:rPr lang="de-DE" i="1" dirty="0" smtClean="0"/>
              <a:t>…)</a:t>
            </a:r>
          </a:p>
        </p:txBody>
      </p:sp>
      <p:sp>
        <p:nvSpPr>
          <p:cNvPr id="6" name="Fußzeilenplatzhalter 3"/>
          <p:cNvSpPr txBox="1">
            <a:spLocks/>
          </p:cNvSpPr>
          <p:nvPr/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Labels</a:t>
            </a:r>
            <a:endParaRPr lang="de-DE" sz="24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93206308"/>
      </p:ext>
    </p:extLst>
  </p:cSld>
  <p:clrMapOvr>
    <a:masterClrMapping/>
  </p:clrMapOvr>
  <p:transition spd="slow" advTm="300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3"/>
          <p:cNvSpPr txBox="1">
            <a:spLocks/>
          </p:cNvSpPr>
          <p:nvPr/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Textdaten Romanistik – wie funktioniert das Wiki?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Labels</a:t>
            </a:r>
            <a:endParaRPr lang="de-DE" sz="240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202" y="1059169"/>
            <a:ext cx="8813494" cy="296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506775" y="4565973"/>
            <a:ext cx="5045726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 Labels sind in einer </a:t>
            </a:r>
            <a:r>
              <a:rPr lang="de-DE" dirty="0" err="1" smtClean="0"/>
              <a:t>Cloud</a:t>
            </a:r>
            <a:r>
              <a:rPr lang="de-DE" dirty="0" smtClean="0"/>
              <a:t> auf der Startseite zu finden. Wie genau Du sie zur Suche verwenden und kombinieren kannst, erfährst Du im Selbstlernbereich.</a:t>
            </a:r>
            <a:endParaRPr lang="de-DE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5248" y="3876903"/>
            <a:ext cx="2854457" cy="271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Gerade Verbindung mit Pfeil 9"/>
          <p:cNvCxnSpPr/>
          <p:nvPr/>
        </p:nvCxnSpPr>
        <p:spPr bwMode="auto">
          <a:xfrm>
            <a:off x="4737253" y="5849957"/>
            <a:ext cx="1200839" cy="52880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custDataLst>
      <p:tags r:id="rId1"/>
    </p:custDataLst>
    <p:extLst>
      <p:ext uri="{BB962C8B-B14F-4D97-AF65-F5344CB8AC3E}">
        <p14:creationId xmlns="" xmlns:p14="http://schemas.microsoft.com/office/powerpoint/2010/main" val="93206308"/>
      </p:ext>
    </p:extLst>
  </p:cSld>
  <p:clrMapOvr>
    <a:masterClrMapping/>
  </p:clrMapOvr>
  <p:transition spd="slow" advTm="184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151503" y="6629400"/>
            <a:ext cx="5976938" cy="228600"/>
          </a:xfrm>
          <a:ln/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4040" y="612027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Was kann ich mit Textdaten herausfinden?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0063" y="1557380"/>
            <a:ext cx="8390304" cy="644526"/>
          </a:xfrm>
          <a:ln w="28575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 smtClean="0">
                <a:solidFill>
                  <a:srgbClr val="0070C0"/>
                </a:solidFill>
              </a:rPr>
              <a:t>Gibt es im Italienischen regionale Unterschiede in der Verwendung des Verbs        </a:t>
            </a:r>
            <a:r>
              <a:rPr lang="de-DE" i="1" dirty="0" err="1" smtClean="0">
                <a:solidFill>
                  <a:srgbClr val="0070C0"/>
                </a:solidFill>
              </a:rPr>
              <a:t>sono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dirty="0" smtClean="0">
                <a:solidFill>
                  <a:srgbClr val="0070C0"/>
                </a:solidFill>
              </a:rPr>
              <a:t>und seiner Kurzform </a:t>
            </a:r>
            <a:r>
              <a:rPr lang="de-DE" i="1" dirty="0" err="1" smtClean="0">
                <a:solidFill>
                  <a:srgbClr val="0070C0"/>
                </a:solidFill>
              </a:rPr>
              <a:t>son</a:t>
            </a:r>
            <a:r>
              <a:rPr lang="de-DE" i="1" dirty="0" smtClean="0">
                <a:solidFill>
                  <a:srgbClr val="0070C0"/>
                </a:solidFill>
              </a:rPr>
              <a:t> </a:t>
            </a:r>
            <a:r>
              <a:rPr lang="de-DE" dirty="0" smtClean="0">
                <a:solidFill>
                  <a:srgbClr val="0070C0"/>
                </a:solidFill>
              </a:rPr>
              <a:t>in der 1. Person Singular </a:t>
            </a:r>
            <a:r>
              <a:rPr lang="de-DE" dirty="0">
                <a:solidFill>
                  <a:srgbClr val="0070C0"/>
                </a:solidFill>
              </a:rPr>
              <a:t>u</a:t>
            </a:r>
            <a:r>
              <a:rPr lang="de-DE" dirty="0" smtClean="0">
                <a:solidFill>
                  <a:srgbClr val="0070C0"/>
                </a:solidFill>
              </a:rPr>
              <a:t>nd der 3. Person Plural?</a:t>
            </a:r>
            <a:endParaRPr lang="de-DE" dirty="0">
              <a:solidFill>
                <a:srgbClr val="0070C0"/>
              </a:solidFill>
            </a:endParaRPr>
          </a:p>
          <a:p>
            <a:endParaRPr lang="de-DE" sz="1600" dirty="0" smtClean="0">
              <a:solidFill>
                <a:schemeClr val="tx1"/>
              </a:solidFill>
            </a:endParaRPr>
          </a:p>
          <a:p>
            <a:r>
              <a:rPr lang="de-DE" sz="1600" dirty="0" smtClean="0">
                <a:solidFill>
                  <a:schemeClr val="tx1"/>
                </a:solidFill>
              </a:rPr>
              <a:t>z.B.: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i="1" dirty="0" err="1" smtClean="0">
                <a:solidFill>
                  <a:schemeClr val="tx1"/>
                </a:solidFill>
              </a:rPr>
              <a:t>Sono</a:t>
            </a:r>
            <a:r>
              <a:rPr lang="de-DE" sz="1600" i="1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venuti</a:t>
            </a:r>
            <a:r>
              <a:rPr lang="de-DE" sz="1600" dirty="0" smtClean="0">
                <a:solidFill>
                  <a:schemeClr val="tx1"/>
                </a:solidFill>
              </a:rPr>
              <a:t> vs. </a:t>
            </a:r>
            <a:r>
              <a:rPr lang="de-DE" sz="1600" i="1" dirty="0" smtClean="0">
                <a:solidFill>
                  <a:schemeClr val="tx1"/>
                </a:solidFill>
              </a:rPr>
              <a:t>Son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venuti</a:t>
            </a:r>
            <a:endParaRPr lang="de-DE" sz="16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000" y="2993829"/>
            <a:ext cx="4534430" cy="269929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643554" y="1040652"/>
            <a:ext cx="3923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zum Beispiel…</a:t>
            </a:r>
            <a:endParaRPr lang="de-DE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128953" y="5976597"/>
            <a:ext cx="895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Ja! In Florenz und Mailand tritt die gekürzte Form häufiger auf als in Neapel und Rom.</a:t>
            </a:r>
            <a:endParaRPr lang="de-DE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146033701"/>
      </p:ext>
    </p:extLst>
  </p:cSld>
  <p:clrMapOvr>
    <a:masterClrMapping/>
  </p:clrMapOvr>
  <p:transition spd="slow" advTm="214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3753" y="1038364"/>
            <a:ext cx="8518037" cy="576694"/>
          </a:xfrm>
        </p:spPr>
        <p:txBody>
          <a:bodyPr/>
          <a:lstStyle/>
          <a:p>
            <a:r>
              <a:rPr lang="de-DE" dirty="0" smtClean="0">
                <a:solidFill>
                  <a:srgbClr val="0070C0"/>
                </a:solidFill>
              </a:rPr>
              <a:t>Wie verhält sich in der französischen Literatur des 20. Jahrhunderts der Gebrauch von </a:t>
            </a:r>
            <a:r>
              <a:rPr lang="de-DE" i="1" dirty="0" err="1" smtClean="0">
                <a:solidFill>
                  <a:srgbClr val="0070C0"/>
                </a:solidFill>
              </a:rPr>
              <a:t>week</a:t>
            </a:r>
            <a:r>
              <a:rPr lang="de-DE" i="1" dirty="0" smtClean="0">
                <a:solidFill>
                  <a:srgbClr val="0070C0"/>
                </a:solidFill>
              </a:rPr>
              <a:t>-end</a:t>
            </a:r>
            <a:r>
              <a:rPr lang="de-DE" dirty="0" smtClean="0">
                <a:solidFill>
                  <a:srgbClr val="0070C0"/>
                </a:solidFill>
              </a:rPr>
              <a:t> im Vergleich zu dem von </a:t>
            </a:r>
            <a:r>
              <a:rPr lang="de-DE" i="1" dirty="0" err="1" smtClean="0">
                <a:solidFill>
                  <a:srgbClr val="0070C0"/>
                </a:solidFill>
              </a:rPr>
              <a:t>fin</a:t>
            </a:r>
            <a:r>
              <a:rPr lang="de-DE" i="1" dirty="0" smtClean="0">
                <a:solidFill>
                  <a:srgbClr val="0070C0"/>
                </a:solidFill>
              </a:rPr>
              <a:t> de </a:t>
            </a:r>
            <a:r>
              <a:rPr lang="de-DE" i="1" dirty="0" err="1" smtClean="0">
                <a:solidFill>
                  <a:srgbClr val="0070C0"/>
                </a:solidFill>
              </a:rPr>
              <a:t>semaine</a:t>
            </a:r>
            <a:r>
              <a:rPr lang="de-DE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441" y="1855568"/>
            <a:ext cx="5988661" cy="359065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641110" y="560625"/>
            <a:ext cx="3923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oder…</a:t>
            </a:r>
            <a:endParaRPr lang="de-DE" b="1" dirty="0"/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343753" y="5686737"/>
            <a:ext cx="8518037" cy="57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defRPr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2060"/>
                </a:solidFill>
                <a:latin typeface="+mn-lt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2060"/>
                </a:solidFill>
                <a:latin typeface="+mn-lt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2060"/>
                </a:solidFill>
                <a:latin typeface="+mn-lt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2060"/>
                </a:solidFill>
                <a:latin typeface="+mn-lt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 smtClean="0">
                <a:solidFill>
                  <a:srgbClr val="0070C0"/>
                </a:solidFill>
              </a:rPr>
              <a:t>Interessant – </a:t>
            </a:r>
            <a:r>
              <a:rPr lang="de-DE" i="1" kern="0" dirty="0" err="1" smtClean="0">
                <a:solidFill>
                  <a:srgbClr val="0070C0"/>
                </a:solidFill>
              </a:rPr>
              <a:t>week</a:t>
            </a:r>
            <a:r>
              <a:rPr lang="de-DE" i="1" kern="0" dirty="0" smtClean="0">
                <a:solidFill>
                  <a:srgbClr val="0070C0"/>
                </a:solidFill>
              </a:rPr>
              <a:t>-end </a:t>
            </a:r>
            <a:r>
              <a:rPr lang="de-DE" kern="0" dirty="0" smtClean="0">
                <a:solidFill>
                  <a:srgbClr val="0070C0"/>
                </a:solidFill>
              </a:rPr>
              <a:t>wird immer häufiger verwendet, während </a:t>
            </a:r>
            <a:r>
              <a:rPr lang="de-DE" i="1" kern="0" dirty="0" err="1" smtClean="0">
                <a:solidFill>
                  <a:srgbClr val="0070C0"/>
                </a:solidFill>
              </a:rPr>
              <a:t>fin</a:t>
            </a:r>
            <a:r>
              <a:rPr lang="de-DE" i="1" kern="0" dirty="0" smtClean="0">
                <a:solidFill>
                  <a:srgbClr val="0070C0"/>
                </a:solidFill>
              </a:rPr>
              <a:t> de </a:t>
            </a:r>
            <a:r>
              <a:rPr lang="de-DE" i="1" kern="0" dirty="0" err="1" smtClean="0">
                <a:solidFill>
                  <a:srgbClr val="0070C0"/>
                </a:solidFill>
              </a:rPr>
              <a:t>semaine</a:t>
            </a:r>
            <a:r>
              <a:rPr lang="de-DE" i="1" kern="0" dirty="0" smtClean="0">
                <a:solidFill>
                  <a:srgbClr val="0070C0"/>
                </a:solidFill>
              </a:rPr>
              <a:t> </a:t>
            </a:r>
            <a:r>
              <a:rPr lang="de-DE" kern="0" dirty="0" smtClean="0">
                <a:solidFill>
                  <a:srgbClr val="0070C0"/>
                </a:solidFill>
              </a:rPr>
              <a:t>konstant selten auftritt.</a:t>
            </a:r>
            <a:r>
              <a:rPr lang="de-DE" i="1" kern="0" dirty="0" smtClean="0">
                <a:solidFill>
                  <a:srgbClr val="0070C0"/>
                </a:solidFill>
              </a:rPr>
              <a:t> </a:t>
            </a:r>
            <a:endParaRPr lang="de-DE" kern="0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002516776"/>
      </p:ext>
    </p:extLst>
  </p:cSld>
  <p:clrMapOvr>
    <a:masterClrMapping/>
  </p:clrMapOvr>
  <p:transition spd="slow" advTm="188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813288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Welche Textdaten bietet mir das Wiki? </a:t>
            </a:r>
            <a:br>
              <a:rPr lang="de-DE" sz="2400" dirty="0" smtClean="0"/>
            </a:br>
            <a:r>
              <a:rPr lang="de-DE" sz="2400" dirty="0" smtClean="0"/>
              <a:t>Wie hilft es mir bei ihrer Verwendung?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1766887"/>
            <a:ext cx="8642350" cy="4862513"/>
          </a:xfrm>
        </p:spPr>
        <p:txBody>
          <a:bodyPr/>
          <a:lstStyle/>
          <a:p>
            <a:pPr marL="285750" indent="-28575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Das Wiki selbst enthält keine Textdaten, aber verlinkt, ordnet und beschreibt viele online verfügbare Textsammlungen, Rechercheportale, Wörterbücher und Sprachatlanten</a:t>
            </a:r>
          </a:p>
          <a:p>
            <a:pPr>
              <a:buClr>
                <a:srgbClr val="92D050"/>
              </a:buClr>
            </a:pPr>
            <a:endParaRPr lang="de-DE" sz="2000" dirty="0" smtClean="0"/>
          </a:p>
          <a:p>
            <a:pPr marL="285750" indent="-28575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Das Wiki enthält Anleitungen und Links zu Programmen, die Dir bei der Arbeit mit den Textdaten nützen</a:t>
            </a:r>
          </a:p>
          <a:p>
            <a:pPr marL="285750" indent="-285750">
              <a:buClr>
                <a:srgbClr val="92D050"/>
              </a:buClr>
              <a:buFont typeface="Wingdings" panose="05000000000000000000" pitchFamily="2" charset="2"/>
              <a:buChar char="§"/>
            </a:pPr>
            <a:endParaRPr lang="de-DE" sz="2000" dirty="0" smtClean="0"/>
          </a:p>
          <a:p>
            <a:pPr marL="285750" indent="-285750">
              <a:buClr>
                <a:srgbClr val="92D050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Selbstlernmaterialien und Online-Tests helfen Dir beim Umgang mit dem Wiki, beim selbständigen wissenschaftlichen Arbeiten und bei der Literatur- und Datenrecherche</a:t>
            </a:r>
            <a:endParaRPr lang="de-DE" sz="2000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71463" indent="-271463"/>
            <a:r>
              <a:rPr lang="de-DE" dirty="0">
                <a:solidFill>
                  <a:srgbClr val="0070C0"/>
                </a:solidFill>
              </a:rPr>
              <a:t>	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666294562"/>
      </p:ext>
    </p:extLst>
  </p:cSld>
  <p:clrMapOvr>
    <a:masterClrMapping/>
  </p:clrMapOvr>
  <p:transition spd="slow" advTm="245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566668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Ich will das Wiki kennen lernen – wie ist es aufgebaut?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/>
          <a:srcRect b="20655"/>
          <a:stretch/>
        </p:blipFill>
        <p:spPr>
          <a:xfrm>
            <a:off x="426604" y="3423630"/>
            <a:ext cx="8623611" cy="3117848"/>
          </a:xfrm>
          <a:prstGeom prst="rect">
            <a:avLst/>
          </a:prstGeom>
        </p:spPr>
      </p:pic>
      <p:sp>
        <p:nvSpPr>
          <p:cNvPr id="11" name="Abgerundetes Rechteck 10"/>
          <p:cNvSpPr/>
          <p:nvPr/>
        </p:nvSpPr>
        <p:spPr bwMode="auto">
          <a:xfrm>
            <a:off x="414287" y="3901147"/>
            <a:ext cx="1780648" cy="2047666"/>
          </a:xfrm>
          <a:prstGeom prst="roundRect">
            <a:avLst/>
          </a:prstGeom>
          <a:noFill/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 bwMode="auto">
          <a:xfrm flipV="1">
            <a:off x="1375508" y="5624753"/>
            <a:ext cx="218805" cy="40250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feld 5"/>
          <p:cNvSpPr txBox="1"/>
          <p:nvPr/>
        </p:nvSpPr>
        <p:spPr>
          <a:xfrm>
            <a:off x="54336" y="5966184"/>
            <a:ext cx="16377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>
                <a:solidFill>
                  <a:srgbClr val="0070C0"/>
                </a:solidFill>
              </a:rPr>
              <a:t>Hierarchische Gliederung</a:t>
            </a:r>
            <a:endParaRPr lang="de-DE" sz="1600" b="1" dirty="0">
              <a:solidFill>
                <a:srgbClr val="0070C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14288" y="1306412"/>
            <a:ext cx="833112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dirty="0" smtClean="0"/>
              <a:t>Am linken Rand der Wiki-Seite findest Du ein hierarchisch gegliedertes Register mit inzwischen zehn Teilbereichen.</a:t>
            </a:r>
          </a:p>
          <a:p>
            <a:endParaRPr lang="de-DE" sz="1700" dirty="0" smtClean="0"/>
          </a:p>
          <a:p>
            <a:r>
              <a:rPr lang="de-DE" sz="1700" dirty="0" smtClean="0"/>
              <a:t>Diese enthalten wiederum diverse Unterkapitel. Klickt man zum Beispiel auf </a:t>
            </a:r>
            <a:r>
              <a:rPr lang="de-DE" sz="1700" i="1" dirty="0" smtClean="0"/>
              <a:t>Korpora und Textdatenbanken, </a:t>
            </a:r>
            <a:r>
              <a:rPr lang="de-DE" sz="1700" dirty="0" smtClean="0"/>
              <a:t>so erscheinen Unterkapitel für alle romanischen Sprachen, die Du wiederum einzeln anwählen kannst, um die Liste der Korpora zu sehen.</a:t>
            </a:r>
            <a:endParaRPr lang="de-DE" sz="17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475" y="3165230"/>
            <a:ext cx="2044835" cy="3242408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1292417"/>
      </p:ext>
    </p:extLst>
  </p:cSld>
  <p:clrMapOvr>
    <a:masterClrMapping/>
  </p:clrMapOvr>
  <p:transition spd="slow" advTm="2433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6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695032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Die Ressourcen Schritt für Schritt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50825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499" y="1487240"/>
            <a:ext cx="3197958" cy="402062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702468" y="2582202"/>
            <a:ext cx="2868246" cy="437661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134887" y="1777678"/>
            <a:ext cx="404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1. Korpora und Textdatenbanken</a:t>
            </a:r>
            <a:endParaRPr lang="de-DE" dirty="0">
              <a:solidFill>
                <a:srgbClr val="0070C0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63566" y="2402711"/>
            <a:ext cx="2657475" cy="3105150"/>
          </a:xfrm>
          <a:prstGeom prst="rect">
            <a:avLst/>
          </a:prstGeom>
        </p:spPr>
      </p:pic>
      <p:cxnSp>
        <p:nvCxnSpPr>
          <p:cNvPr id="14" name="Gerade Verbindung mit Pfeil 13"/>
          <p:cNvCxnSpPr/>
          <p:nvPr/>
        </p:nvCxnSpPr>
        <p:spPr bwMode="auto">
          <a:xfrm>
            <a:off x="3978031" y="2801032"/>
            <a:ext cx="1649046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custDataLst>
      <p:tags r:id="rId1"/>
    </p:custDataLst>
    <p:extLst>
      <p:ext uri="{BB962C8B-B14F-4D97-AF65-F5344CB8AC3E}">
        <p14:creationId xmlns="" xmlns:p14="http://schemas.microsoft.com/office/powerpoint/2010/main" val="689738751"/>
      </p:ext>
    </p:extLst>
  </p:cSld>
  <p:clrMapOvr>
    <a:masterClrMapping/>
  </p:clrMapOvr>
  <p:transition spd="slow" advTm="84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582026"/>
            <a:ext cx="8642350" cy="428625"/>
          </a:xfrm>
        </p:spPr>
        <p:txBody>
          <a:bodyPr/>
          <a:lstStyle/>
          <a:p>
            <a:pPr algn="ctr"/>
            <a:r>
              <a:rPr lang="de-DE" sz="2400" dirty="0" smtClean="0"/>
              <a:t>Korpora und Textdatenbanken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19794" y="6629400"/>
            <a:ext cx="5976938" cy="228600"/>
          </a:xfrm>
        </p:spPr>
        <p:txBody>
          <a:bodyPr/>
          <a:lstStyle/>
          <a:p>
            <a:r>
              <a:rPr lang="de-DE" dirty="0"/>
              <a:t>Textdaten Romanistik – wie funktioniert das Wiki?</a:t>
            </a: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805763" y="1547932"/>
            <a:ext cx="7532474" cy="2922468"/>
          </a:xfrm>
          <a:prstGeom prst="roundRect">
            <a:avLst/>
          </a:prstGeom>
          <a:noFill/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762000" y="1547932"/>
            <a:ext cx="7620001" cy="4862513"/>
          </a:xfrm>
          <a:ln>
            <a:noFill/>
          </a:ln>
        </p:spPr>
        <p:txBody>
          <a:bodyPr/>
          <a:lstStyle/>
          <a:p>
            <a:pPr algn="ctr"/>
            <a:endParaRPr lang="de-DE" sz="800" b="1" dirty="0" smtClean="0">
              <a:solidFill>
                <a:srgbClr val="0070C0"/>
              </a:solidFill>
            </a:endParaRPr>
          </a:p>
          <a:p>
            <a:pPr algn="ctr"/>
            <a:r>
              <a:rPr lang="de-DE" sz="2400" b="1" dirty="0" smtClean="0">
                <a:solidFill>
                  <a:srgbClr val="0070C0"/>
                </a:solidFill>
              </a:rPr>
              <a:t>Was ist eigentlich ein Korpus?</a:t>
            </a:r>
            <a:endParaRPr lang="de-DE" sz="2400" b="1" dirty="0" smtClean="0">
              <a:ln w="19050">
                <a:noFill/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de-DE" dirty="0" smtClean="0"/>
          </a:p>
          <a:p>
            <a:pPr algn="ctr"/>
            <a:r>
              <a:rPr lang="de-DE" sz="2000" dirty="0"/>
              <a:t>Ein Korpus </a:t>
            </a:r>
            <a:r>
              <a:rPr lang="de-DE" sz="2000" dirty="0" smtClean="0"/>
              <a:t>ist, allgemein gesprochen, </a:t>
            </a:r>
            <a:r>
              <a:rPr lang="de-DE" sz="2000" dirty="0"/>
              <a:t>die Datengrundlage </a:t>
            </a:r>
            <a:r>
              <a:rPr lang="de-DE" sz="2000" dirty="0" smtClean="0"/>
              <a:t>sprachwissenschaftlicher </a:t>
            </a:r>
            <a:r>
              <a:rPr lang="de-DE" sz="2000" dirty="0"/>
              <a:t>Untersuchungen</a:t>
            </a:r>
            <a:r>
              <a:rPr lang="de-DE" sz="2000" dirty="0" smtClean="0"/>
              <a:t>.</a:t>
            </a:r>
          </a:p>
          <a:p>
            <a:pPr algn="ctr"/>
            <a:endParaRPr lang="de-DE" sz="2000" dirty="0" smtClean="0"/>
          </a:p>
          <a:p>
            <a:pPr algn="ctr"/>
            <a:r>
              <a:rPr lang="de-DE" sz="2000" dirty="0" smtClean="0">
                <a:solidFill>
                  <a:srgbClr val="FF0000"/>
                </a:solidFill>
              </a:rPr>
              <a:t>Achtung:</a:t>
            </a:r>
          </a:p>
          <a:p>
            <a:pPr algn="ctr"/>
            <a:r>
              <a:rPr lang="de-DE" sz="2000" b="1" dirty="0" smtClean="0"/>
              <a:t>Das Korpus </a:t>
            </a:r>
            <a:r>
              <a:rPr lang="de-DE" sz="2000" dirty="0" smtClean="0"/>
              <a:t>- Plural: </a:t>
            </a:r>
            <a:r>
              <a:rPr lang="de-DE" sz="2000" b="1" dirty="0"/>
              <a:t>D</a:t>
            </a:r>
            <a:r>
              <a:rPr lang="de-DE" sz="2000" b="1" dirty="0" smtClean="0"/>
              <a:t>ie Korpora</a:t>
            </a:r>
            <a:endParaRPr lang="de-DE" sz="2000" b="1" dirty="0"/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250825" y="5195338"/>
            <a:ext cx="8642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3366"/>
                </a:solidFill>
                <a:latin typeface="Arial" charset="0"/>
              </a:defRPr>
            </a:lvl9pPr>
          </a:lstStyle>
          <a:p>
            <a:pPr algn="ctr"/>
            <a:r>
              <a:rPr lang="de-DE" sz="2400" kern="0" dirty="0" smtClean="0"/>
              <a:t>… und genauer gesagt?</a:t>
            </a:r>
            <a:endParaRPr lang="de-DE" sz="2400" kern="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54888012"/>
      </p:ext>
    </p:extLst>
  </p:cSld>
  <p:clrMapOvr>
    <a:masterClrMapping/>
  </p:clrMapOvr>
  <p:transition spd="slow" advTm="89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3|0.4|11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8.9|4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5.7|3.3|9.3|0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0.5|3.9|4.5|3.4|0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7|9|0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2.7|3.6|5.1|0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9|3.7|4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4|0.9|0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1.7|1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3.5|5.2|4.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4|3.6|0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1.7|0.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2.2|0.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2.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1.1|0.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1|0.3|0.4|6.5|2.8|0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|1.1|0.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2|3.2|0.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2|0.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3.6|2.9|3.7|3.6|3.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7|6|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8|4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8|11|1.1|3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3|0.6|2.9|0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.2|0.3|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|6.4|4.6"/>
</p:tagLst>
</file>

<file path=ppt/theme/theme1.xml><?xml version="1.0" encoding="utf-8"?>
<a:theme xmlns:a="http://schemas.openxmlformats.org/drawingml/2006/main" name="PowerPoint_Praesentation">
  <a:themeElements>
    <a:clrScheme name="Benutzerdefiniert 2">
      <a:dk1>
        <a:srgbClr val="002060"/>
      </a:dk1>
      <a:lt1>
        <a:srgbClr val="FFFFFF"/>
      </a:lt1>
      <a:dk2>
        <a:srgbClr val="92D050"/>
      </a:dk2>
      <a:lt2>
        <a:srgbClr val="808080"/>
      </a:lt2>
      <a:accent1>
        <a:srgbClr val="CCD6E0"/>
      </a:accent1>
      <a:accent2>
        <a:srgbClr val="99CC00"/>
      </a:accent2>
      <a:accent3>
        <a:srgbClr val="FFFFFF"/>
      </a:accent3>
      <a:accent4>
        <a:srgbClr val="2A2A2A"/>
      </a:accent4>
      <a:accent5>
        <a:srgbClr val="E2E8ED"/>
      </a:accent5>
      <a:accent6>
        <a:srgbClr val="8AB900"/>
      </a:accent6>
      <a:hlink>
        <a:srgbClr val="0066CC"/>
      </a:hlink>
      <a:folHlink>
        <a:srgbClr val="003366"/>
      </a:folHlink>
    </a:clrScheme>
    <a:fontScheme name="PPT_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_Vorlage 1">
        <a:dk1>
          <a:srgbClr val="333333"/>
        </a:dk1>
        <a:lt1>
          <a:srgbClr val="FFFFFF"/>
        </a:lt1>
        <a:dk2>
          <a:srgbClr val="969696"/>
        </a:dk2>
        <a:lt2>
          <a:srgbClr val="FFFFFF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Vorlage 2">
        <a:dk1>
          <a:srgbClr val="333333"/>
        </a:dk1>
        <a:lt1>
          <a:srgbClr val="FFFFFF"/>
        </a:lt1>
        <a:dk2>
          <a:srgbClr val="969696"/>
        </a:dk2>
        <a:lt2>
          <a:srgbClr val="0066CC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_Standard-Vorlage_B 1">
        <a:dk1>
          <a:srgbClr val="333333"/>
        </a:dk1>
        <a:lt1>
          <a:srgbClr val="FFFFFF"/>
        </a:lt1>
        <a:dk2>
          <a:srgbClr val="003366"/>
        </a:dk2>
        <a:lt2>
          <a:srgbClr val="808080"/>
        </a:lt2>
        <a:accent1>
          <a:srgbClr val="CCD6E0"/>
        </a:accent1>
        <a:accent2>
          <a:srgbClr val="99CC00"/>
        </a:accent2>
        <a:accent3>
          <a:srgbClr val="FFFFFF"/>
        </a:accent3>
        <a:accent4>
          <a:srgbClr val="2A2A2A"/>
        </a:accent4>
        <a:accent5>
          <a:srgbClr val="E2E8ED"/>
        </a:accent5>
        <a:accent6>
          <a:srgbClr val="8AB900"/>
        </a:accent6>
        <a:hlink>
          <a:srgbClr val="0066CC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PowerPoint_Praesentation</Template>
  <TotalTime>0</TotalTime>
  <Words>1483</Words>
  <Application>Microsoft Office PowerPoint</Application>
  <PresentationFormat>Bildschirmpräsentation (4:3)</PresentationFormat>
  <Paragraphs>175</Paragraphs>
  <Slides>39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0" baseType="lpstr">
      <vt:lpstr>PowerPoint_Praesentation</vt:lpstr>
      <vt:lpstr>Wie funktioniert das Wiki?  </vt:lpstr>
      <vt:lpstr>Was ist das Wiki Textdaten Romanistik?</vt:lpstr>
      <vt:lpstr>… und wieso heißt es so?</vt:lpstr>
      <vt:lpstr>Was kann ich mit Textdaten herausfinden?</vt:lpstr>
      <vt:lpstr>Folie 5</vt:lpstr>
      <vt:lpstr>Welche Textdaten bietet mir das Wiki?  Wie hilft es mir bei ihrer Verwendung?</vt:lpstr>
      <vt:lpstr>Ich will das Wiki kennen lernen – wie ist es aufgebaut?</vt:lpstr>
      <vt:lpstr>Die Ressourcen Schritt für Schritt</vt:lpstr>
      <vt:lpstr>Korpora und Textdatenbanken</vt:lpstr>
      <vt:lpstr>Folie 10</vt:lpstr>
      <vt:lpstr>Folie 11</vt:lpstr>
      <vt:lpstr>Folie 12</vt:lpstr>
      <vt:lpstr>Welche Infos gibt mir das Wiki zu den einzelnen Korpora?</vt:lpstr>
      <vt:lpstr>Suchmasken</vt:lpstr>
      <vt:lpstr>Folie 15</vt:lpstr>
      <vt:lpstr>Folie 16</vt:lpstr>
      <vt:lpstr>Folie 17</vt:lpstr>
      <vt:lpstr>Die Ressourcen Schritt für Schritt</vt:lpstr>
      <vt:lpstr>Digitale Editionen</vt:lpstr>
      <vt:lpstr>… zum Beispiel die Biblioteca Italiana</vt:lpstr>
      <vt:lpstr>Die Ressourcen Schritt für Schritt</vt:lpstr>
      <vt:lpstr>Rechercheportale</vt:lpstr>
      <vt:lpstr>… zum Beispiel die Romanische Bibliographie online</vt:lpstr>
      <vt:lpstr>Die Ressourcen Schritt für Schritt</vt:lpstr>
      <vt:lpstr>Wörterbücher</vt:lpstr>
      <vt:lpstr>… zum Beispiel das Diccionari de la llengua catalana</vt:lpstr>
      <vt:lpstr>Die Ressourcen Schritt für Schritt</vt:lpstr>
      <vt:lpstr>Sprachatlanten</vt:lpstr>
      <vt:lpstr>… zum Beispiel der italienische Vivaldi</vt:lpstr>
      <vt:lpstr>Die Ressourcen Schritt für Schritt</vt:lpstr>
      <vt:lpstr>Manuals</vt:lpstr>
      <vt:lpstr>Die Ressourcen Schritt für Schritt</vt:lpstr>
      <vt:lpstr>Tools</vt:lpstr>
      <vt:lpstr>Die Ressourcen Schritt für Schritt</vt:lpstr>
      <vt:lpstr>Wissenschaftliche Methoden</vt:lpstr>
      <vt:lpstr>Die Ressourcen Schritt für Schritt</vt:lpstr>
      <vt:lpstr>Selbstlernmaterialien</vt:lpstr>
      <vt:lpstr>Die Labels</vt:lpstr>
      <vt:lpstr>Die Labels</vt:lpstr>
    </vt:vector>
  </TitlesOfParts>
  <Company>Freie Universitaet Berlin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Pascher, Franziska</dc:creator>
  <dc:description>Version 0.9, 10.11.2005</dc:description>
  <cp:lastModifiedBy>Franzi</cp:lastModifiedBy>
  <cp:revision>261</cp:revision>
  <cp:lastPrinted>2002-06-26T11:04:16Z</cp:lastPrinted>
  <dcterms:created xsi:type="dcterms:W3CDTF">2014-09-02T14:53:14Z</dcterms:created>
  <dcterms:modified xsi:type="dcterms:W3CDTF">2015-08-27T10:17:13Z</dcterms:modified>
</cp:coreProperties>
</file>