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_rels/slide17.xml.rels" ContentType="application/vnd.openxmlformats-package.relationships+xml"/>
  <Override PartName="/ppt/slides/_rels/slide16.xml.rels" ContentType="application/vnd.openxmlformats-package.relationships+xml"/>
  <Override PartName="/ppt/slides/_rels/slide15.xml.rels" ContentType="application/vnd.openxmlformats-package.relationships+xml"/>
  <Override PartName="/ppt/slides/_rels/slide14.xml.rels" ContentType="application/vnd.openxmlformats-package.relationships+xml"/>
  <Override PartName="/ppt/slides/_rels/slide13.xml.rels" ContentType="application/vnd.openxmlformats-package.relationships+xml"/>
  <Override PartName="/ppt/slides/_rels/slide12.xml.rels" ContentType="application/vnd.openxmlformats-package.relationships+xml"/>
  <Override PartName="/ppt/slides/_rels/slide11.xml.rels" ContentType="application/vnd.openxmlformats-package.relationships+xml"/>
  <Override PartName="/ppt/slides/_rels/slide10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9.xml.rels" ContentType="application/vnd.openxmlformats-package.relationships+xml"/>
  <Override PartName="/ppt/slides/_rels/slide18.xml.rels" ContentType="application/vnd.openxmlformats-package.relationships+xml"/>
  <Override PartName="/ppt/slides/_rels/slide1.xml.rels" ContentType="application/vnd.openxmlformats-package.relationships+xml"/>
  <Override PartName="/ppt/slides/slide13.xml" ContentType="application/vnd.openxmlformats-officedocument.presentationml.slide+xml"/>
  <Override PartName="/ppt/slides/slide9.xml" ContentType="application/vnd.openxmlformats-officedocument.presentationml.slide+xml"/>
  <Override PartName="/ppt/slides/slide12.xml" ContentType="application/vnd.openxmlformats-officedocument.presentationml.slide+xml"/>
  <Override PartName="/ppt/slides/slide8.xml" ContentType="application/vnd.openxmlformats-officedocument.presentationml.slide+xml"/>
  <Override PartName="/ppt/slides/slide11.xml" ContentType="application/vnd.openxmlformats-officedocument.presentationml.slide+xml"/>
  <Override PartName="/ppt/slides/slide7.xml" ContentType="application/vnd.openxmlformats-officedocument.presentationml.slide+xml"/>
  <Override PartName="/ppt/slides/slide10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media/image34.png" ContentType="image/png"/>
  <Override PartName="/ppt/media/image33.png" ContentType="image/png"/>
  <Override PartName="/ppt/media/image32.png" ContentType="image/png"/>
  <Override PartName="/ppt/media/image31.jpeg" ContentType="image/jpeg"/>
  <Override PartName="/ppt/media/image30.png" ContentType="image/png"/>
  <Override PartName="/ppt/media/image27.png" ContentType="image/png"/>
  <Override PartName="/ppt/media/image15.png" ContentType="image/png"/>
  <Override PartName="/ppt/media/image12.jpeg" ContentType="image/jpeg"/>
  <Override PartName="/ppt/media/image23.jpeg" ContentType="image/jpeg"/>
  <Override PartName="/ppt/media/image25.jpeg" ContentType="image/jpeg"/>
  <Override PartName="/ppt/media/image22.png" ContentType="image/png"/>
  <Override PartName="/ppt/media/image10.png" ContentType="image/png"/>
  <Override PartName="/ppt/media/image20.jpeg" ContentType="image/jpeg"/>
  <Override PartName="/ppt/media/image21.png" ContentType="image/png"/>
  <Override PartName="/ppt/media/image19.png" ContentType="image/png"/>
  <Override PartName="/ppt/media/image18.png" ContentType="image/png"/>
  <Override PartName="/ppt/media/image13.png" ContentType="image/png"/>
  <Override PartName="/ppt/media/image3.png" ContentType="image/png"/>
  <Override PartName="/ppt/media/image17.jpeg" ContentType="image/jpeg"/>
  <Override PartName="/ppt/media/image11.png" ContentType="image/png"/>
  <Override PartName="/ppt/media/image9.png" ContentType="image/png"/>
  <Override PartName="/ppt/media/image8.png" ContentType="image/png"/>
  <Override PartName="/ppt/media/image1.png" ContentType="image/png"/>
  <Override PartName="/ppt/media/image26.jpeg" ContentType="image/jpeg"/>
  <Override PartName="/ppt/media/image7.png" ContentType="image/png"/>
  <Override PartName="/ppt/media/image29.jpeg" ContentType="image/jpeg"/>
  <Override PartName="/ppt/media/image6.png" ContentType="image/png"/>
  <Override PartName="/ppt/media/image28.png" ContentType="image/png"/>
  <Override PartName="/ppt/media/image5.png" ContentType="image/png"/>
  <Override PartName="/ppt/media/image14.png" ContentType="image/png"/>
  <Override PartName="/ppt/media/image2.png" ContentType="image/png"/>
  <Override PartName="/ppt/media/image4.jpeg" ContentType="image/jpeg"/>
  <Override PartName="/ppt/media/image16.png" ContentType="image/png"/>
  <Override PartName="/ppt/media/image24.png" ContentType="image/png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slide" Target="slides/slide18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37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5280" cy="3977280"/>
          </a:xfrm>
          <a:prstGeom prst="rect">
            <a:avLst/>
          </a:prstGeom>
          <a:ln>
            <a:noFill/>
          </a:ln>
        </p:spPr>
      </p:pic>
      <p:pic>
        <p:nvPicPr>
          <p:cNvPr id="38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079000" y="1604520"/>
            <a:ext cx="498528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000" cy="36432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de-DE">
                <a:solidFill>
                  <a:srgbClr val="000000"/>
                </a:solidFill>
                <a:latin typeface="Calibri"/>
                <a:ea typeface="Lucida Sans Unicode"/>
              </a:rPr>
              <a:t>19.11.15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4760" cy="364320"/>
          </a:xfrm>
          <a:prstGeom prst="rect">
            <a:avLst/>
          </a:prstGeom>
        </p:spPr>
        <p:txBody>
          <a:bodyPr lIns="90000" rIns="90000" tIns="45000" bIns="45000"/>
          <a:p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000" cy="36432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</a:pPr>
            <a:fld id="{FABD21BA-E3CE-4C7B-BCE8-F9571A815B13}" type="slidenum">
              <a:rPr lang="de-DE">
                <a:solidFill>
                  <a:srgbClr val="000000"/>
                </a:solidFill>
                <a:latin typeface="Calibri"/>
                <a:ea typeface="Lucida Sans Unicode"/>
              </a:rPr>
              <a:t>&lt;Nummer&gt;</a:t>
            </a:fld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r>
              <a:rPr lang="de-DE">
                <a:latin typeface="Calibri"/>
              </a:rPr>
              <a:t>Klicken Sie, um das Format des Titeltextes zu bearbeiten</a:t>
            </a:r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de-DE" sz="2800">
                <a:latin typeface="Calibri"/>
              </a:rPr>
              <a:t>Klicken Sie, um die Formate des Gliederungstextes zu bearbeiten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de-DE" sz="2800">
                <a:latin typeface="Calibri"/>
              </a:rPr>
              <a:t>Zweite Gliederungsebene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de-DE" sz="2800">
                <a:latin typeface="Calibri"/>
              </a:rPr>
              <a:t>Dritte Gliederungsebene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de-DE" sz="2800">
                <a:latin typeface="Calibri"/>
              </a:rPr>
              <a:t>Vierte Gliederungsebene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de-DE" sz="2000">
                <a:latin typeface="Calibri"/>
              </a:rPr>
              <a:t>Fünfte Gliederungsebene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de-DE" sz="2000">
                <a:latin typeface="Calibri"/>
              </a:rPr>
              <a:t>Sechste Gliederungsebene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de-DE" sz="2000">
                <a:latin typeface="Calibri"/>
              </a:rPr>
              <a:t>Siebente Gliederungsebene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jpeg"/><Relationship Id="rId3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9.png"/><Relationship Id="rId2" Type="http://schemas.openxmlformats.org/officeDocument/2006/relationships/image" Target="../media/image20.jpeg"/><Relationship Id="rId3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21.png"/><Relationship Id="rId2" Type="http://schemas.openxmlformats.org/officeDocument/2006/relationships/slideLayout" Target="../slideLayouts/slideLayout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22.png"/><Relationship Id="rId2" Type="http://schemas.openxmlformats.org/officeDocument/2006/relationships/image" Target="../media/image23.jpeg"/><Relationship Id="rId3" Type="http://schemas.openxmlformats.org/officeDocument/2006/relationships/slideLayout" Target="../slideLayouts/slideLayout1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24.png"/><Relationship Id="rId2" Type="http://schemas.openxmlformats.org/officeDocument/2006/relationships/image" Target="../media/image25.jpeg"/><Relationship Id="rId3" Type="http://schemas.openxmlformats.org/officeDocument/2006/relationships/image" Target="../media/image26.jpeg"/><Relationship Id="rId4" Type="http://schemas.openxmlformats.org/officeDocument/2006/relationships/slideLayout" Target="../slideLayouts/slideLayout1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27.png"/><Relationship Id="rId2" Type="http://schemas.openxmlformats.org/officeDocument/2006/relationships/slideLayout" Target="../slideLayouts/slideLayout1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28.png"/><Relationship Id="rId2" Type="http://schemas.openxmlformats.org/officeDocument/2006/relationships/image" Target="../media/image29.jpeg"/><Relationship Id="rId3" Type="http://schemas.openxmlformats.org/officeDocument/2006/relationships/slideLayout" Target="../slideLayouts/slideLayout1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30.png"/><Relationship Id="rId2" Type="http://schemas.openxmlformats.org/officeDocument/2006/relationships/image" Target="../media/image31.jpeg"/><Relationship Id="rId3" Type="http://schemas.openxmlformats.org/officeDocument/2006/relationships/slideLayout" Target="../slideLayouts/slideLayout1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32.png"/><Relationship Id="rId2" Type="http://schemas.openxmlformats.org/officeDocument/2006/relationships/slideLayout" Target="../slideLayouts/slideLayout1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33.png"/><Relationship Id="rId2" Type="http://schemas.openxmlformats.org/officeDocument/2006/relationships/image" Target="../media/image34.png"/><Relationship Id="rId3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image" Target="../media/image6.png"/><Relationship Id="rId3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image" Target="../media/image8.png"/><Relationship Id="rId3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image" Target="../media/image10.png"/><Relationship Id="rId3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image" Target="../media/image12.jpeg"/><Relationship Id="rId3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image" Target="../media/image14.png"/><Relationship Id="rId3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5.png"/><Relationship Id="rId2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6.png"/><Relationship Id="rId2" Type="http://schemas.openxmlformats.org/officeDocument/2006/relationships/image" Target="../media/image17.jpeg"/><Relationship Id="rId3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8.png"/><Relationship Id="rId2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Shape 1"/>
          <p:cNvSpPr txBox="1"/>
          <p:nvPr/>
        </p:nvSpPr>
        <p:spPr>
          <a:xfrm>
            <a:off x="4648320" y="1600200"/>
            <a:ext cx="4037760" cy="452520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Institut für Theaterwissenschaft 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
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der FU Berlin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
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Theaterhistorische Sammlungen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
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Nachlass Traugott Müller (1895-1944)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	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	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	</a:t>
            </a:r>
            <a:endParaRPr/>
          </a:p>
        </p:txBody>
      </p:sp>
      <p:sp>
        <p:nvSpPr>
          <p:cNvPr id="40" name="TextShape 2"/>
          <p:cNvSpPr txBox="1"/>
          <p:nvPr/>
        </p:nvSpPr>
        <p:spPr>
          <a:xfrm>
            <a:off x="457200" y="1600200"/>
            <a:ext cx="7916760" cy="452520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de-DE">
                <a:solidFill>
                  <a:srgbClr val="000000"/>
                </a:solidFill>
                <a:latin typeface="Calibri"/>
                <a:ea typeface="Microsoft YaHei"/>
              </a:rPr>
              <a:t>Institut für Theaterwissenschaft -</a:t>
            </a:r>
            <a:r>
              <a:rPr lang="de-DE">
                <a:solidFill>
                  <a:srgbClr val="000000"/>
                </a:solidFill>
                <a:latin typeface="Calibri"/>
                <a:ea typeface="Microsoft YaHei"/>
              </a:rPr>
              <a:t>
</a:t>
            </a:r>
            <a:r>
              <a:rPr lang="de-DE">
                <a:solidFill>
                  <a:srgbClr val="000000"/>
                </a:solidFill>
                <a:latin typeface="Calibri"/>
                <a:ea typeface="Microsoft YaHei"/>
              </a:rPr>
              <a:t>Theaterhistorische Sammlungen </a:t>
            </a:r>
            <a:r>
              <a:rPr lang="de-DE">
                <a:solidFill>
                  <a:srgbClr val="000000"/>
                </a:solidFill>
                <a:latin typeface="Calibri"/>
                <a:ea typeface="Microsoft YaHei"/>
              </a:rPr>
              <a:t>
</a:t>
            </a:r>
            <a:r>
              <a:rPr lang="de-DE">
                <a:solidFill>
                  <a:srgbClr val="000000"/>
                </a:solidFill>
                <a:latin typeface="Calibri"/>
                <a:ea typeface="Microsoft YaHei"/>
              </a:rPr>
              <a:t>der Freien Universität Berlin</a:t>
            </a:r>
            <a:r>
              <a:rPr lang="de-DE" sz="3500">
                <a:solidFill>
                  <a:srgbClr val="000000"/>
                </a:solidFill>
                <a:latin typeface="Calibri"/>
                <a:ea typeface="Microsoft YaHei"/>
              </a:rPr>
              <a:t>
</a:t>
            </a:r>
            <a:r>
              <a:rPr lang="de-DE" sz="3500">
                <a:solidFill>
                  <a:srgbClr val="000000"/>
                </a:solidFill>
                <a:latin typeface="Calibri"/>
                <a:ea typeface="Microsoft YaHei"/>
              </a:rPr>
              <a:t>
</a:t>
            </a:r>
            <a:r>
              <a:rPr b="1" lang="de-DE" sz="3500">
                <a:solidFill>
                  <a:srgbClr val="000000"/>
                </a:solidFill>
                <a:latin typeface="Calibri"/>
                <a:ea typeface="Microsoft YaHei"/>
              </a:rPr>
              <a:t>Nachlass des Bühnenbildners</a:t>
            </a:r>
            <a:r>
              <a:rPr b="1" lang="de-DE" sz="3500">
                <a:solidFill>
                  <a:srgbClr val="000000"/>
                </a:solidFill>
                <a:latin typeface="Calibri"/>
                <a:ea typeface="Microsoft YaHei"/>
              </a:rPr>
              <a:t>
</a:t>
            </a:r>
            <a:r>
              <a:rPr b="1" lang="de-DE" sz="3500">
                <a:solidFill>
                  <a:srgbClr val="000000"/>
                </a:solidFill>
                <a:latin typeface="Calibri"/>
                <a:ea typeface="Microsoft YaHei"/>
              </a:rPr>
              <a:t>Traugott Müller (1895-1944)</a:t>
            </a:r>
            <a:r>
              <a:rPr b="1" lang="de-DE" sz="3600">
                <a:solidFill>
                  <a:srgbClr val="000000"/>
                </a:solidFill>
                <a:latin typeface="Calibri"/>
                <a:ea typeface="Microsoft YaHei"/>
              </a:rPr>
              <a:t>
</a:t>
            </a:r>
            <a:r>
              <a:rPr lang="de-DE" sz="3600">
                <a:solidFill>
                  <a:srgbClr val="000000"/>
                </a:solidFill>
                <a:latin typeface="Calibri"/>
                <a:ea typeface="Microsoft YaHei"/>
              </a:rPr>
              <a:t>
</a:t>
            </a:r>
            <a:r>
              <a:rPr lang="de-DE" sz="2600">
                <a:solidFill>
                  <a:srgbClr val="000000"/>
                </a:solidFill>
                <a:latin typeface="Calibri"/>
                <a:ea typeface="Microsoft YaHei"/>
              </a:rPr>
              <a:t>Projektleitung: </a:t>
            </a:r>
            <a:r>
              <a:rPr lang="de-DE" sz="2600">
                <a:solidFill>
                  <a:srgbClr val="000000"/>
                </a:solidFill>
                <a:latin typeface="Calibri"/>
                <a:ea typeface="Microsoft YaHei"/>
              </a:rPr>
              <a:t>
</a:t>
            </a:r>
            <a:r>
              <a:rPr lang="de-DE" sz="2600">
                <a:solidFill>
                  <a:srgbClr val="000000"/>
                </a:solidFill>
                <a:latin typeface="Calibri"/>
                <a:ea typeface="Microsoft YaHei"/>
              </a:rPr>
              <a:t>Prof. Dr. Matthias Warstat und Dr. Peter Jammerthal</a:t>
            </a:r>
            <a:r>
              <a:rPr lang="de-DE" sz="2600">
                <a:solidFill>
                  <a:srgbClr val="000000"/>
                </a:solidFill>
                <a:latin typeface="Calibri"/>
                <a:ea typeface="Microsoft YaHei"/>
              </a:rPr>
              <a:t>
</a:t>
            </a:r>
            <a:r>
              <a:rPr lang="de-DE" sz="2600">
                <a:solidFill>
                  <a:srgbClr val="000000"/>
                </a:solidFill>
                <a:latin typeface="Calibri"/>
                <a:ea typeface="Microsoft YaHei"/>
              </a:rPr>
              <a:t>Wissenschaftliche Mitarbeit: Martha Pflug-Grunenberg</a:t>
            </a:r>
            <a:r>
              <a:rPr b="1" lang="de-DE" sz="2400">
                <a:solidFill>
                  <a:srgbClr val="000000"/>
                </a:solidFill>
                <a:latin typeface="Calibri"/>
                <a:ea typeface="Microsoft YaHei"/>
              </a:rPr>
              <a:t>
</a:t>
            </a:r>
            <a:endParaRPr/>
          </a:p>
        </p:txBody>
      </p:sp>
      <p:pic>
        <p:nvPicPr>
          <p:cNvPr id="41" name="Picture 3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6660360" y="512640"/>
            <a:ext cx="1713960" cy="478800"/>
          </a:xfrm>
          <a:prstGeom prst="rect">
            <a:avLst/>
          </a:prstGeom>
          <a:ln>
            <a:noFill/>
          </a:ln>
        </p:spPr>
      </p:pic>
      <p:pic>
        <p:nvPicPr>
          <p:cNvPr id="42" name="Picture 2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3921840" y="512640"/>
            <a:ext cx="1299600" cy="410760"/>
          </a:xfrm>
          <a:prstGeom prst="rect">
            <a:avLst/>
          </a:prstGeom>
          <a:ln>
            <a:noFill/>
          </a:ln>
        </p:spPr>
      </p:pic>
    </p:spTree>
  </p:cSld>
  <p:transition spd="med">
    <p:pull dir="r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Shape 1"/>
          <p:cNvSpPr txBox="1"/>
          <p:nvPr/>
        </p:nvSpPr>
        <p:spPr>
          <a:xfrm>
            <a:off x="4648320" y="1600200"/>
            <a:ext cx="4037760" cy="452520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Institut für Theaterwissenschaft 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
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der FU Berlin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
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Theaterhistorische Sammlungen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
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Nachlass Traugott Müller (1895-1944)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	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	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	</a:t>
            </a:r>
            <a:endParaRPr/>
          </a:p>
        </p:txBody>
      </p:sp>
      <p:pic>
        <p:nvPicPr>
          <p:cNvPr id="82" name="Picture 3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6660360" y="512640"/>
            <a:ext cx="1713960" cy="478800"/>
          </a:xfrm>
          <a:prstGeom prst="rect">
            <a:avLst/>
          </a:prstGeom>
          <a:ln>
            <a:noFill/>
          </a:ln>
        </p:spPr>
      </p:pic>
      <p:sp>
        <p:nvSpPr>
          <p:cNvPr id="83" name="CustomShape 2"/>
          <p:cNvSpPr/>
          <p:nvPr/>
        </p:nvSpPr>
        <p:spPr>
          <a:xfrm>
            <a:off x="827640" y="1728000"/>
            <a:ext cx="1836000" cy="19198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de-DE" sz="2000">
                <a:solidFill>
                  <a:srgbClr val="000000"/>
                </a:solidFill>
                <a:latin typeface="Calibri"/>
                <a:ea typeface="Microsoft YaHei"/>
              </a:rPr>
              <a:t>Traugott Müller, Figurine „Sanvitale“ aus „Torquato Tasso“, um 1942</a:t>
            </a:r>
            <a:endParaRPr/>
          </a:p>
        </p:txBody>
      </p:sp>
      <p:pic>
        <p:nvPicPr>
          <p:cNvPr id="84" name="Grafik 4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3456000" y="1512000"/>
            <a:ext cx="3095640" cy="4837320"/>
          </a:xfrm>
          <a:prstGeom prst="rect">
            <a:avLst/>
          </a:prstGeom>
          <a:ln>
            <a:noFill/>
          </a:ln>
        </p:spPr>
      </p:pic>
    </p:spTree>
  </p:cSld>
  <p:transition spd="med">
    <p:pull dir="r"/>
  </p:transition>
  <p:timing>
    <p:tnLst>
      <p:par>
        <p:cTn id="13" dur="indefinite" restart="never" nodeType="tmRoot">
          <p:childTnLst>
            <p:seq>
              <p:cTn id="1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Shape 1"/>
          <p:cNvSpPr txBox="1"/>
          <p:nvPr/>
        </p:nvSpPr>
        <p:spPr>
          <a:xfrm>
            <a:off x="4648320" y="1600200"/>
            <a:ext cx="4037760" cy="452520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Institut für Theaterwissenschaft 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
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der FU Berlin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
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Theaterhistorische Sammlungen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
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Nachlass Traugott Müller (1895-1944)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	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	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	</a:t>
            </a:r>
            <a:endParaRPr/>
          </a:p>
        </p:txBody>
      </p:sp>
      <p:sp>
        <p:nvSpPr>
          <p:cNvPr id="86" name="TextShape 2"/>
          <p:cNvSpPr txBox="1"/>
          <p:nvPr/>
        </p:nvSpPr>
        <p:spPr>
          <a:xfrm>
            <a:off x="539640" y="1556640"/>
            <a:ext cx="7704360" cy="507456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de-DE" sz="2400">
                <a:solidFill>
                  <a:srgbClr val="000000"/>
                </a:solidFill>
                <a:latin typeface="Calibri"/>
                <a:ea typeface="Microsoft YaHei"/>
              </a:rPr>
              <a:t>Vorerfassung</a:t>
            </a:r>
            <a:endParaRPr/>
          </a:p>
          <a:p>
            <a:pPr>
              <a:lnSpc>
                <a:spcPct val="100000"/>
              </a:lnSpc>
              <a:buSzPct val="85000"/>
              <a:buFont typeface="Wingdings" charset="2"/>
              <a:buChar char=""/>
            </a:pPr>
            <a:r>
              <a:rPr lang="de-DE" sz="2000">
                <a:solidFill>
                  <a:srgbClr val="000000"/>
                </a:solidFill>
                <a:latin typeface="Calibri"/>
                <a:ea typeface="Microsoft YaHei"/>
              </a:rPr>
              <a:t>Vergabe der Signatur, Titel, Objektart, Maße</a:t>
            </a:r>
            <a:endParaRPr/>
          </a:p>
          <a:p>
            <a:pPr>
              <a:lnSpc>
                <a:spcPct val="100000"/>
              </a:lnSpc>
              <a:buSzPct val="85000"/>
              <a:buFont typeface="Wingdings" charset="2"/>
              <a:buChar char=""/>
            </a:pPr>
            <a:r>
              <a:rPr lang="de-DE" sz="2000">
                <a:solidFill>
                  <a:srgbClr val="000000"/>
                </a:solidFill>
                <a:latin typeface="Calibri"/>
                <a:ea typeface="Microsoft YaHei"/>
              </a:rPr>
              <a:t>Material/Technik</a:t>
            </a:r>
            <a:endParaRPr/>
          </a:p>
          <a:p>
            <a:pPr>
              <a:lnSpc>
                <a:spcPct val="100000"/>
              </a:lnSpc>
              <a:buSzPct val="85000"/>
              <a:buFont typeface="Wingdings" charset="2"/>
              <a:buChar char=""/>
            </a:pPr>
            <a:r>
              <a:rPr lang="de-DE" sz="2000">
                <a:solidFill>
                  <a:srgbClr val="000000"/>
                </a:solidFill>
                <a:latin typeface="Calibri"/>
                <a:ea typeface="Microsoft YaHei"/>
              </a:rPr>
              <a:t>Autor, Stück, Premieredatum, Regisseur</a:t>
            </a:r>
            <a:endParaRPr/>
          </a:p>
          <a:p>
            <a:pPr>
              <a:lnSpc>
                <a:spcPct val="100000"/>
              </a:lnSpc>
            </a:pPr>
            <a:r>
              <a:rPr b="1" lang="de-DE" sz="2400">
                <a:solidFill>
                  <a:srgbClr val="000000"/>
                </a:solidFill>
                <a:latin typeface="Calibri"/>
                <a:ea typeface="Microsoft YaHei"/>
              </a:rPr>
              <a:t>Erfassung</a:t>
            </a:r>
            <a:endParaRPr/>
          </a:p>
          <a:p>
            <a:pPr>
              <a:lnSpc>
                <a:spcPct val="100000"/>
              </a:lnSpc>
              <a:buSzPct val="85000"/>
              <a:buFont typeface="Wingdings" charset="2"/>
              <a:buChar char=""/>
            </a:pPr>
            <a:r>
              <a:rPr lang="de-DE" sz="2000">
                <a:solidFill>
                  <a:srgbClr val="000000"/>
                </a:solidFill>
                <a:latin typeface="Calibri"/>
                <a:ea typeface="Microsoft YaHei"/>
              </a:rPr>
              <a:t>Beschreibung und Verschlagwortung </a:t>
            </a:r>
            <a:endParaRPr/>
          </a:p>
          <a:p>
            <a:pPr>
              <a:lnSpc>
                <a:spcPct val="100000"/>
              </a:lnSpc>
              <a:buSzPct val="85000"/>
              <a:buFont typeface="Wingdings" charset="2"/>
              <a:buChar char=""/>
            </a:pPr>
            <a:r>
              <a:rPr lang="de-DE" sz="2000">
                <a:solidFill>
                  <a:srgbClr val="000000"/>
                </a:solidFill>
                <a:latin typeface="Calibri"/>
                <a:ea typeface="Microsoft YaHei"/>
              </a:rPr>
              <a:t>ggf. Expertenmeinung </a:t>
            </a:r>
            <a:endParaRPr/>
          </a:p>
          <a:p>
            <a:pPr>
              <a:lnSpc>
                <a:spcPct val="100000"/>
              </a:lnSpc>
              <a:buSzPct val="85000"/>
              <a:buFont typeface="Wingdings" charset="2"/>
              <a:buChar char=""/>
            </a:pPr>
            <a:r>
              <a:rPr lang="de-DE" sz="2000">
                <a:solidFill>
                  <a:srgbClr val="000000"/>
                </a:solidFill>
                <a:latin typeface="Calibri"/>
                <a:ea typeface="Microsoft YaHei"/>
              </a:rPr>
              <a:t>gnd-Links</a:t>
            </a:r>
            <a:endParaRPr/>
          </a:p>
          <a:p>
            <a:pPr>
              <a:lnSpc>
                <a:spcPct val="100000"/>
              </a:lnSpc>
              <a:buSzPct val="85000"/>
              <a:buFont typeface="Wingdings" charset="2"/>
              <a:buChar char=""/>
            </a:pPr>
            <a:r>
              <a:rPr lang="de-DE" sz="2000">
                <a:solidFill>
                  <a:srgbClr val="000000"/>
                </a:solidFill>
                <a:latin typeface="Calibri"/>
                <a:ea typeface="Microsoft YaHei"/>
              </a:rPr>
              <a:t>Einfügen der Bilder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pic>
        <p:nvPicPr>
          <p:cNvPr id="87" name="Picture 3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6660360" y="512640"/>
            <a:ext cx="1713960" cy="478800"/>
          </a:xfrm>
          <a:prstGeom prst="rect">
            <a:avLst/>
          </a:prstGeom>
          <a:ln>
            <a:noFill/>
          </a:ln>
        </p:spPr>
      </p:pic>
    </p:spTree>
  </p:cSld>
  <p:transition spd="med">
    <p:pull dir="r"/>
  </p:transition>
  <p:timing>
    <p:tnLst>
      <p:par>
        <p:cTn id="15" dur="indefinite" restart="never" nodeType="tmRoot">
          <p:childTnLst>
            <p:seq>
              <p:cTn id="1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Shape 1"/>
          <p:cNvSpPr txBox="1"/>
          <p:nvPr/>
        </p:nvSpPr>
        <p:spPr>
          <a:xfrm>
            <a:off x="4648320" y="1600200"/>
            <a:ext cx="4037760" cy="452520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Institut für Theaterwissenschaft 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
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der FU Berlin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
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Theaterhistorische Sammlungen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
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Nachlass Traugott Müller (1895-1944)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	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	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	</a:t>
            </a:r>
            <a:endParaRPr/>
          </a:p>
        </p:txBody>
      </p:sp>
      <p:pic>
        <p:nvPicPr>
          <p:cNvPr id="89" name="Picture 3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6660360" y="512640"/>
            <a:ext cx="1713960" cy="478800"/>
          </a:xfrm>
          <a:prstGeom prst="rect">
            <a:avLst/>
          </a:prstGeom>
          <a:ln>
            <a:noFill/>
          </a:ln>
        </p:spPr>
      </p:pic>
      <p:pic>
        <p:nvPicPr>
          <p:cNvPr id="90" name="Picture 2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971640" y="1412640"/>
            <a:ext cx="7200360" cy="4782600"/>
          </a:xfrm>
          <a:prstGeom prst="rect">
            <a:avLst/>
          </a:prstGeom>
          <a:ln>
            <a:noFill/>
          </a:ln>
        </p:spPr>
      </p:pic>
    </p:spTree>
  </p:cSld>
  <p:transition spd="med">
    <p:pull dir="r"/>
  </p:transition>
  <p:timing>
    <p:tnLst>
      <p:par>
        <p:cTn id="17" dur="indefinite" restart="never" nodeType="tmRoot">
          <p:childTnLst>
            <p:seq>
              <p:cTn id="1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extShape 1"/>
          <p:cNvSpPr txBox="1"/>
          <p:nvPr/>
        </p:nvSpPr>
        <p:spPr>
          <a:xfrm>
            <a:off x="4648320" y="1600200"/>
            <a:ext cx="4037760" cy="452520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Institut für Theaterwissenschaft 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
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der FU Berlin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
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Theaterhistorische Sammlungen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
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Nachlass Traugott Müller (1895-1944)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	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	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	</a:t>
            </a:r>
            <a:endParaRPr/>
          </a:p>
        </p:txBody>
      </p:sp>
      <p:pic>
        <p:nvPicPr>
          <p:cNvPr id="92" name="Picture 3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6660360" y="512640"/>
            <a:ext cx="1713960" cy="478800"/>
          </a:xfrm>
          <a:prstGeom prst="rect">
            <a:avLst/>
          </a:prstGeom>
          <a:ln>
            <a:noFill/>
          </a:ln>
        </p:spPr>
      </p:pic>
      <p:pic>
        <p:nvPicPr>
          <p:cNvPr id="93" name="Picture 3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899640" y="1628640"/>
            <a:ext cx="4511880" cy="3383640"/>
          </a:xfrm>
          <a:prstGeom prst="rect">
            <a:avLst/>
          </a:prstGeom>
          <a:ln>
            <a:noFill/>
          </a:ln>
        </p:spPr>
      </p:pic>
      <p:pic>
        <p:nvPicPr>
          <p:cNvPr id="94" name="Picture 4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4716000" y="3715200"/>
            <a:ext cx="3503880" cy="2627640"/>
          </a:xfrm>
          <a:prstGeom prst="rect">
            <a:avLst/>
          </a:prstGeom>
          <a:ln>
            <a:noFill/>
          </a:ln>
        </p:spPr>
      </p:pic>
      <p:sp>
        <p:nvSpPr>
          <p:cNvPr id="95" name="CustomShape 2"/>
          <p:cNvSpPr/>
          <p:nvPr/>
        </p:nvSpPr>
        <p:spPr>
          <a:xfrm>
            <a:off x="899640" y="5445360"/>
            <a:ext cx="3816000" cy="7606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de-DE" sz="2200">
                <a:solidFill>
                  <a:srgbClr val="000000"/>
                </a:solidFill>
                <a:latin typeface="Calibri"/>
              </a:rPr>
              <a:t>Vorbereitung der Bild-Digitalisierung</a:t>
            </a:r>
            <a:endParaRPr/>
          </a:p>
        </p:txBody>
      </p:sp>
    </p:spTree>
  </p:cSld>
  <p:transition spd="med">
    <p:pull dir="r"/>
  </p:transition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Shape 1"/>
          <p:cNvSpPr txBox="1"/>
          <p:nvPr/>
        </p:nvSpPr>
        <p:spPr>
          <a:xfrm>
            <a:off x="4648320" y="1600200"/>
            <a:ext cx="4037760" cy="452520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Institut für Theaterwissenschaft 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
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der FU Berlin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
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Theaterhistorische Sammlungen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
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Nachlass Traugott Müller (1895-1944)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	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	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	</a:t>
            </a:r>
            <a:endParaRPr/>
          </a:p>
        </p:txBody>
      </p:sp>
      <p:sp>
        <p:nvSpPr>
          <p:cNvPr id="97" name="TextShape 2"/>
          <p:cNvSpPr txBox="1"/>
          <p:nvPr/>
        </p:nvSpPr>
        <p:spPr>
          <a:xfrm>
            <a:off x="539640" y="1556640"/>
            <a:ext cx="7704360" cy="507456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de-DE" sz="2400">
                <a:solidFill>
                  <a:srgbClr val="000000"/>
                </a:solidFill>
                <a:latin typeface="Calibri"/>
                <a:ea typeface="Microsoft YaHei"/>
              </a:rPr>
              <a:t>Herausforderungen bei der Beschreibung/ Verschlagwortung der Objekte</a:t>
            </a:r>
            <a:endParaRPr/>
          </a:p>
          <a:p>
            <a:pPr>
              <a:lnSpc>
                <a:spcPct val="100000"/>
              </a:lnSpc>
              <a:buSzPct val="85000"/>
              <a:buFont typeface="Wingdings" charset="2"/>
              <a:buChar char=""/>
            </a:pPr>
            <a:r>
              <a:rPr lang="de-DE" sz="2000">
                <a:solidFill>
                  <a:srgbClr val="000000"/>
                </a:solidFill>
                <a:latin typeface="Calibri"/>
                <a:ea typeface="Microsoft YaHei"/>
              </a:rPr>
              <a:t>Fest stehen Titel, Urheber, Maße, Verfasser, etc.</a:t>
            </a:r>
            <a:endParaRPr/>
          </a:p>
          <a:p>
            <a:pPr>
              <a:lnSpc>
                <a:spcPct val="100000"/>
              </a:lnSpc>
              <a:buSzPct val="85000"/>
              <a:buFont typeface="Wingdings" charset="2"/>
              <a:buChar char=""/>
            </a:pPr>
            <a:r>
              <a:rPr lang="de-DE" sz="2000">
                <a:solidFill>
                  <a:srgbClr val="000000"/>
                </a:solidFill>
                <a:latin typeface="Calibri"/>
                <a:ea typeface="Microsoft YaHei"/>
              </a:rPr>
              <a:t>Heterogener Bestand (unterschiedliche Arten von Objekten)</a:t>
            </a:r>
            <a:endParaRPr/>
          </a:p>
          <a:p>
            <a:pPr>
              <a:lnSpc>
                <a:spcPct val="100000"/>
              </a:lnSpc>
              <a:buSzPct val="85000"/>
              <a:buFont typeface="Wingdings" charset="2"/>
              <a:buChar char=""/>
            </a:pPr>
            <a:r>
              <a:rPr lang="de-DE" sz="2000">
                <a:solidFill>
                  <a:srgbClr val="000000"/>
                </a:solidFill>
                <a:latin typeface="Calibri"/>
                <a:ea typeface="Microsoft YaHei"/>
              </a:rPr>
              <a:t>Beispiel: Bühnenbildentwurf unter kunsthistorischen und Figurine kostümhistorischen Aspekten</a:t>
            </a:r>
            <a:endParaRPr/>
          </a:p>
          <a:p>
            <a:pPr>
              <a:lnSpc>
                <a:spcPct val="100000"/>
              </a:lnSpc>
              <a:buSzPct val="85000"/>
              <a:buFont typeface="Wingdings" charset="2"/>
              <a:buChar char=""/>
            </a:pPr>
            <a:r>
              <a:rPr lang="de-DE" sz="2000">
                <a:solidFill>
                  <a:srgbClr val="000000"/>
                </a:solidFill>
                <a:latin typeface="Calibri"/>
                <a:ea typeface="Microsoft YaHei"/>
              </a:rPr>
              <a:t>Differenzierte Indexierung, gnd-link / getty-vocabulary(?)</a:t>
            </a:r>
            <a:endParaRPr/>
          </a:p>
          <a:p>
            <a:pPr>
              <a:lnSpc>
                <a:spcPct val="100000"/>
              </a:lnSpc>
              <a:buSzPct val="85000"/>
              <a:buFont typeface="Wingdings" charset="2"/>
              <a:buChar char=""/>
            </a:pPr>
            <a:r>
              <a:rPr lang="de-DE" sz="2000">
                <a:solidFill>
                  <a:srgbClr val="000000"/>
                </a:solidFill>
                <a:latin typeface="Calibri"/>
                <a:ea typeface="Microsoft YaHei"/>
              </a:rPr>
              <a:t>Klassifizierung  und Beschreibung von Material und Technik</a:t>
            </a:r>
            <a:endParaRPr/>
          </a:p>
          <a:p>
            <a:pPr>
              <a:lnSpc>
                <a:spcPct val="100000"/>
              </a:lnSpc>
              <a:buSzPct val="85000"/>
              <a:buFont typeface="Wingdings" charset="2"/>
              <a:buChar char=""/>
            </a:pPr>
            <a:r>
              <a:rPr lang="de-DE" sz="2000">
                <a:solidFill>
                  <a:srgbClr val="000000"/>
                </a:solidFill>
                <a:latin typeface="Calibri"/>
                <a:ea typeface="Microsoft YaHei"/>
              </a:rPr>
              <a:t>Besonderheiten wie Stempel, Skizzen, Aufkleber, Stoffproben</a:t>
            </a:r>
            <a:endParaRPr/>
          </a:p>
          <a:p>
            <a:pPr>
              <a:lnSpc>
                <a:spcPct val="100000"/>
              </a:lnSpc>
              <a:buSzPct val="85000"/>
              <a:buFont typeface="Wingdings" charset="2"/>
              <a:buChar char=""/>
            </a:pPr>
            <a:r>
              <a:rPr lang="de-DE" sz="2000">
                <a:solidFill>
                  <a:srgbClr val="000000"/>
                </a:solidFill>
                <a:latin typeface="Calibri"/>
                <a:ea typeface="Microsoft YaHei"/>
              </a:rPr>
              <a:t>Schauspieler</a:t>
            </a:r>
            <a:endParaRPr/>
          </a:p>
        </p:txBody>
      </p:sp>
      <p:pic>
        <p:nvPicPr>
          <p:cNvPr id="98" name="Picture 3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6660360" y="512640"/>
            <a:ext cx="1713960" cy="478800"/>
          </a:xfrm>
          <a:prstGeom prst="rect">
            <a:avLst/>
          </a:prstGeom>
          <a:ln>
            <a:noFill/>
          </a:ln>
        </p:spPr>
      </p:pic>
    </p:spTree>
  </p:cSld>
  <p:transition spd="med">
    <p:pull dir="r"/>
  </p:transition>
  <p:timing>
    <p:tnLst>
      <p:par>
        <p:cTn id="19" dur="indefinite" restart="never" nodeType="tmRoot">
          <p:childTnLst>
            <p:seq>
              <p:cTn id="2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Shape 1"/>
          <p:cNvSpPr txBox="1"/>
          <p:nvPr/>
        </p:nvSpPr>
        <p:spPr>
          <a:xfrm>
            <a:off x="4648320" y="1600200"/>
            <a:ext cx="4037760" cy="452520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Institut für Theaterwissenschaft 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
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der FU Berlin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
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Theaterhistorische Sammlungen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
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Nachlass Traugott Müller (1895-1944)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	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	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	</a:t>
            </a:r>
            <a:endParaRPr/>
          </a:p>
        </p:txBody>
      </p:sp>
      <p:sp>
        <p:nvSpPr>
          <p:cNvPr id="100" name="TextShape 2"/>
          <p:cNvSpPr txBox="1"/>
          <p:nvPr/>
        </p:nvSpPr>
        <p:spPr>
          <a:xfrm>
            <a:off x="395640" y="1594440"/>
            <a:ext cx="7704360" cy="507456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de-DE" sz="2400">
                <a:solidFill>
                  <a:srgbClr val="000000"/>
                </a:solidFill>
                <a:latin typeface="Calibri"/>
                <a:ea typeface="Microsoft YaHei"/>
              </a:rPr>
              <a:t>Beispiel Bildbeschreibung/Verschlagwortung</a:t>
            </a:r>
            <a:endParaRPr/>
          </a:p>
        </p:txBody>
      </p:sp>
      <p:pic>
        <p:nvPicPr>
          <p:cNvPr id="101" name="Picture 3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6660360" y="512640"/>
            <a:ext cx="1713960" cy="478800"/>
          </a:xfrm>
          <a:prstGeom prst="rect">
            <a:avLst/>
          </a:prstGeom>
          <a:ln>
            <a:noFill/>
          </a:ln>
        </p:spPr>
      </p:pic>
      <p:pic>
        <p:nvPicPr>
          <p:cNvPr id="102" name="Picture 2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265840" y="2205000"/>
            <a:ext cx="4537800" cy="4082400"/>
          </a:xfrm>
          <a:prstGeom prst="rect">
            <a:avLst/>
          </a:prstGeom>
          <a:ln>
            <a:noFill/>
          </a:ln>
        </p:spPr>
      </p:pic>
      <p:sp>
        <p:nvSpPr>
          <p:cNvPr id="103" name="CustomShape 3"/>
          <p:cNvSpPr/>
          <p:nvPr/>
        </p:nvSpPr>
        <p:spPr>
          <a:xfrm>
            <a:off x="2265840" y="6287760"/>
            <a:ext cx="6874560" cy="3337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de-DE" sz="1600">
                <a:solidFill>
                  <a:srgbClr val="000000"/>
                </a:solidFill>
                <a:latin typeface="Calibri"/>
                <a:ea typeface="Microsoft YaHei"/>
              </a:rPr>
              <a:t>Traugott Müller, Figurinen zu „Nathan der Weise“, 1919</a:t>
            </a:r>
            <a:endParaRPr/>
          </a:p>
        </p:txBody>
      </p:sp>
    </p:spTree>
  </p:cSld>
  <p:transition spd="med">
    <p:pull dir="r"/>
  </p:transition>
  <p:timing>
    <p:tnLst>
      <p:par>
        <p:cTn id="21" dur="indefinite" restart="never" nodeType="tmRoot">
          <p:childTnLst>
            <p:seq>
              <p:cTn id="2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TextShape 1"/>
          <p:cNvSpPr txBox="1"/>
          <p:nvPr/>
        </p:nvSpPr>
        <p:spPr>
          <a:xfrm>
            <a:off x="4648320" y="1600200"/>
            <a:ext cx="4037760" cy="452520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Institut für Theaterwissenschaft 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
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der FU Berlin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
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Theaterhistorische Sammlungen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
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Nachlass Traugott Müller (1895-1944)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	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	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	</a:t>
            </a:r>
            <a:endParaRPr/>
          </a:p>
        </p:txBody>
      </p:sp>
      <p:pic>
        <p:nvPicPr>
          <p:cNvPr id="105" name="Picture 3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6660360" y="512640"/>
            <a:ext cx="1713960" cy="478800"/>
          </a:xfrm>
          <a:prstGeom prst="rect">
            <a:avLst/>
          </a:prstGeom>
          <a:ln>
            <a:noFill/>
          </a:ln>
        </p:spPr>
      </p:pic>
      <p:pic>
        <p:nvPicPr>
          <p:cNvPr id="106" name="Grafik 3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864000" y="1296000"/>
            <a:ext cx="7343640" cy="5111640"/>
          </a:xfrm>
          <a:prstGeom prst="rect">
            <a:avLst/>
          </a:prstGeom>
          <a:ln>
            <a:noFill/>
          </a:ln>
        </p:spPr>
      </p:pic>
    </p:spTree>
  </p:cSld>
  <p:transition spd="med">
    <p:pull dir="r"/>
  </p:transition>
  <p:timing>
    <p:tnLst>
      <p:par>
        <p:cTn id="23" dur="indefinite" restart="never" nodeType="tmRoot">
          <p:childTnLst>
            <p:seq>
              <p:cTn id="2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extShape 1"/>
          <p:cNvSpPr txBox="1"/>
          <p:nvPr/>
        </p:nvSpPr>
        <p:spPr>
          <a:xfrm>
            <a:off x="4648320" y="1600200"/>
            <a:ext cx="4037760" cy="452520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Institut für Theaterwissenschaft 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
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der FU Berlin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
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Theaterhistorische Sammlungen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
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Nachlass Traugott Müller (1895-1944)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	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	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	</a:t>
            </a:r>
            <a:endParaRPr/>
          </a:p>
        </p:txBody>
      </p:sp>
      <p:sp>
        <p:nvSpPr>
          <p:cNvPr id="108" name="TextShape 2"/>
          <p:cNvSpPr txBox="1"/>
          <p:nvPr/>
        </p:nvSpPr>
        <p:spPr>
          <a:xfrm>
            <a:off x="539640" y="1556640"/>
            <a:ext cx="7704360" cy="507456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de-DE" sz="2400">
                <a:solidFill>
                  <a:srgbClr val="000000"/>
                </a:solidFill>
                <a:latin typeface="Calibri"/>
                <a:ea typeface="Microsoft YaHei"/>
              </a:rPr>
              <a:t>Vorschläge zur Diskussion</a:t>
            </a:r>
            <a:endParaRPr/>
          </a:p>
          <a:p>
            <a:pPr>
              <a:lnSpc>
                <a:spcPct val="100000"/>
              </a:lnSpc>
              <a:buSzPct val="85000"/>
              <a:buFont typeface="Wingdings" charset="2"/>
              <a:buChar char=""/>
            </a:pPr>
            <a:r>
              <a:rPr lang="de-DE" sz="2000">
                <a:solidFill>
                  <a:srgbClr val="000000"/>
                </a:solidFill>
                <a:latin typeface="Calibri"/>
                <a:ea typeface="Microsoft YaHei"/>
              </a:rPr>
              <a:t>Vielfältigkeit des Bestands</a:t>
            </a:r>
            <a:endParaRPr/>
          </a:p>
          <a:p>
            <a:pPr>
              <a:lnSpc>
                <a:spcPct val="100000"/>
              </a:lnSpc>
              <a:buSzPct val="85000"/>
              <a:buFont typeface="Wingdings" charset="2"/>
              <a:buChar char=""/>
            </a:pPr>
            <a:r>
              <a:rPr lang="de-DE" sz="2000">
                <a:solidFill>
                  <a:srgbClr val="000000"/>
                </a:solidFill>
                <a:latin typeface="Calibri"/>
                <a:ea typeface="Microsoft YaHei"/>
              </a:rPr>
              <a:t>Umgang mit verschiedenen Materialien und Techniken</a:t>
            </a:r>
            <a:endParaRPr/>
          </a:p>
          <a:p>
            <a:pPr>
              <a:lnSpc>
                <a:spcPct val="100000"/>
              </a:lnSpc>
              <a:buSzPct val="85000"/>
              <a:buFont typeface="Wingdings" charset="2"/>
              <a:buChar char=""/>
            </a:pPr>
            <a:r>
              <a:rPr lang="de-DE" sz="2000">
                <a:solidFill>
                  <a:srgbClr val="000000"/>
                </a:solidFill>
                <a:latin typeface="Calibri"/>
                <a:ea typeface="Microsoft YaHei"/>
              </a:rPr>
              <a:t>Grenzen bei der Kontextualisierung </a:t>
            </a:r>
            <a:endParaRPr/>
          </a:p>
          <a:p>
            <a:pPr>
              <a:lnSpc>
                <a:spcPct val="100000"/>
              </a:lnSpc>
              <a:buSzPct val="85000"/>
              <a:buFont typeface="Wingdings" charset="2"/>
              <a:buChar char=""/>
            </a:pPr>
            <a:r>
              <a:rPr lang="de-DE" sz="2000">
                <a:solidFill>
                  <a:srgbClr val="000000"/>
                </a:solidFill>
                <a:latin typeface="Calibri"/>
                <a:ea typeface="Microsoft YaHei"/>
              </a:rPr>
              <a:t>Normierung der Sprache (z.B. anhand von gnd-Links)</a:t>
            </a:r>
            <a:endParaRPr/>
          </a:p>
          <a:p>
            <a:pPr>
              <a:lnSpc>
                <a:spcPct val="100000"/>
              </a:lnSpc>
              <a:buSzPct val="85000"/>
              <a:buFont typeface="Wingdings" charset="2"/>
              <a:buChar char=""/>
            </a:pPr>
            <a:r>
              <a:rPr lang="de-DE" sz="2000">
                <a:solidFill>
                  <a:srgbClr val="000000"/>
                </a:solidFill>
                <a:latin typeface="Calibri"/>
                <a:ea typeface="Microsoft YaHei"/>
              </a:rPr>
              <a:t>„</a:t>
            </a:r>
            <a:r>
              <a:rPr lang="de-DE" sz="2000">
                <a:solidFill>
                  <a:srgbClr val="000000"/>
                </a:solidFill>
                <a:latin typeface="Calibri"/>
                <a:ea typeface="Microsoft YaHei"/>
              </a:rPr>
              <a:t>nutzerorientierte Beschreibung“</a:t>
            </a:r>
            <a:endParaRPr/>
          </a:p>
        </p:txBody>
      </p:sp>
      <p:pic>
        <p:nvPicPr>
          <p:cNvPr id="109" name="Picture 3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6660360" y="512640"/>
            <a:ext cx="1713960" cy="478800"/>
          </a:xfrm>
          <a:prstGeom prst="rect">
            <a:avLst/>
          </a:prstGeom>
          <a:ln>
            <a:noFill/>
          </a:ln>
        </p:spPr>
      </p:pic>
    </p:spTree>
  </p:cSld>
  <p:transition spd="med">
    <p:pull dir="r"/>
  </p:transition>
  <p:timing>
    <p:tnLst>
      <p:par>
        <p:cTn id="25" dur="indefinite" restart="never" nodeType="tmRoot">
          <p:childTnLst>
            <p:seq>
              <p:cTn id="2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TextShape 1"/>
          <p:cNvSpPr txBox="1"/>
          <p:nvPr/>
        </p:nvSpPr>
        <p:spPr>
          <a:xfrm>
            <a:off x="4648320" y="1600200"/>
            <a:ext cx="4037760" cy="452520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Institut für Theaterwissenschaft 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
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der FU Berlin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
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Theaterhistorische Sammlungen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
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Nachlass Traugott Müller (1895-1944)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	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	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	</a:t>
            </a:r>
            <a:endParaRPr/>
          </a:p>
        </p:txBody>
      </p:sp>
      <p:pic>
        <p:nvPicPr>
          <p:cNvPr id="111" name="Picture 3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6660360" y="512640"/>
            <a:ext cx="1713960" cy="478800"/>
          </a:xfrm>
          <a:prstGeom prst="rect">
            <a:avLst/>
          </a:prstGeom>
          <a:ln>
            <a:noFill/>
          </a:ln>
        </p:spPr>
      </p:pic>
      <p:pic>
        <p:nvPicPr>
          <p:cNvPr id="112" name="Picture 3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1407960" y="1484640"/>
            <a:ext cx="6327360" cy="4524120"/>
          </a:xfrm>
          <a:prstGeom prst="rect">
            <a:avLst/>
          </a:prstGeom>
          <a:ln>
            <a:noFill/>
          </a:ln>
        </p:spPr>
      </p:pic>
      <p:sp>
        <p:nvSpPr>
          <p:cNvPr id="113" name="CustomShape 2"/>
          <p:cNvSpPr/>
          <p:nvPr/>
        </p:nvSpPr>
        <p:spPr>
          <a:xfrm>
            <a:off x="1550520" y="6128280"/>
            <a:ext cx="6185160" cy="3337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de-DE" sz="1600">
                <a:solidFill>
                  <a:srgbClr val="000000"/>
                </a:solidFill>
                <a:latin typeface="Calibri"/>
                <a:ea typeface="Microsoft YaHei"/>
              </a:rPr>
              <a:t>Traugott Müller, Bühnenbildentwurf zu  „Julius Caesar“,  1941</a:t>
            </a:r>
            <a:endParaRPr/>
          </a:p>
        </p:txBody>
      </p:sp>
    </p:spTree>
  </p:cSld>
  <p:transition spd="med">
    <p:pull dir="r"/>
  </p:transition>
  <p:timing>
    <p:tnLst>
      <p:par>
        <p:cTn id="27" dur="indefinite" restart="never" nodeType="tmRoot">
          <p:childTnLst>
            <p:seq>
              <p:cTn id="2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Shape 1"/>
          <p:cNvSpPr txBox="1"/>
          <p:nvPr/>
        </p:nvSpPr>
        <p:spPr>
          <a:xfrm>
            <a:off x="4648320" y="1600200"/>
            <a:ext cx="4037760" cy="452520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Institut für Theaterwissenschaft 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
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der FU Berlin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
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Theaterhistorische Sammlungen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
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Nachlass Traugott Müller (1895-1944)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	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	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	</a:t>
            </a:r>
            <a:endParaRPr/>
          </a:p>
        </p:txBody>
      </p:sp>
      <p:sp>
        <p:nvSpPr>
          <p:cNvPr id="44" name="TextShape 2"/>
          <p:cNvSpPr txBox="1"/>
          <p:nvPr/>
        </p:nvSpPr>
        <p:spPr>
          <a:xfrm>
            <a:off x="457200" y="1600200"/>
            <a:ext cx="2922120" cy="452520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de-DE" sz="2400">
                <a:solidFill>
                  <a:srgbClr val="000000"/>
                </a:solidFill>
                <a:latin typeface="Calibri"/>
                <a:ea typeface="Microsoft YaHei"/>
              </a:rPr>
              <a:t>Der Bestand</a:t>
            </a:r>
            <a:endParaRPr/>
          </a:p>
          <a:p>
            <a:pPr>
              <a:lnSpc>
                <a:spcPct val="100000"/>
              </a:lnSpc>
              <a:buSzPct val="85000"/>
              <a:buFont typeface="Wingdings" charset="2"/>
              <a:buChar char=""/>
            </a:pPr>
            <a:r>
              <a:rPr lang="de-DE" sz="2000">
                <a:solidFill>
                  <a:srgbClr val="000000"/>
                </a:solidFill>
                <a:latin typeface="Calibri"/>
                <a:ea typeface="Microsoft YaHei"/>
              </a:rPr>
              <a:t>453 Bühnenbild-</a:t>
            </a:r>
            <a:r>
              <a:rPr lang="de-DE" sz="2000">
                <a:solidFill>
                  <a:srgbClr val="000000"/>
                </a:solidFill>
                <a:latin typeface="Calibri"/>
                <a:ea typeface="Microsoft YaHei"/>
              </a:rPr>
              <a:t>
</a:t>
            </a:r>
            <a:r>
              <a:rPr lang="de-DE" sz="2000">
                <a:solidFill>
                  <a:srgbClr val="000000"/>
                </a:solidFill>
                <a:latin typeface="Calibri"/>
                <a:ea typeface="Microsoft YaHei"/>
              </a:rPr>
              <a:t>und Kostümentwürfe</a:t>
            </a:r>
            <a:endParaRPr/>
          </a:p>
          <a:p>
            <a:pPr>
              <a:lnSpc>
                <a:spcPct val="100000"/>
              </a:lnSpc>
              <a:buSzPct val="85000"/>
              <a:buFont typeface="Wingdings" charset="2"/>
              <a:buChar char=""/>
            </a:pPr>
            <a:r>
              <a:rPr lang="de-DE" sz="2000">
                <a:solidFill>
                  <a:srgbClr val="000000"/>
                </a:solidFill>
                <a:latin typeface="Calibri"/>
                <a:ea typeface="Microsoft YaHei"/>
              </a:rPr>
              <a:t>127 Fotografien</a:t>
            </a:r>
            <a:endParaRPr/>
          </a:p>
          <a:p>
            <a:pPr>
              <a:lnSpc>
                <a:spcPct val="100000"/>
              </a:lnSpc>
              <a:buSzPct val="85000"/>
              <a:buFont typeface="Wingdings" charset="2"/>
              <a:buChar char=""/>
            </a:pPr>
            <a:r>
              <a:rPr lang="de-DE" sz="2000">
                <a:solidFill>
                  <a:srgbClr val="000000"/>
                </a:solidFill>
                <a:latin typeface="Calibri"/>
                <a:ea typeface="Microsoft YaHei"/>
              </a:rPr>
              <a:t>aus einer Zeit zwischen </a:t>
            </a:r>
            <a:r>
              <a:rPr lang="de-DE" sz="2000">
                <a:solidFill>
                  <a:srgbClr val="000000"/>
                </a:solidFill>
                <a:latin typeface="Calibri"/>
                <a:ea typeface="Microsoft YaHei"/>
              </a:rPr>
              <a:t>
</a:t>
            </a:r>
            <a:r>
              <a:rPr lang="de-DE" sz="2000">
                <a:solidFill>
                  <a:srgbClr val="000000"/>
                </a:solidFill>
                <a:latin typeface="Calibri"/>
                <a:ea typeface="Microsoft YaHei"/>
              </a:rPr>
              <a:t>1914 und 1944</a:t>
            </a:r>
            <a:endParaRPr/>
          </a:p>
        </p:txBody>
      </p:sp>
      <p:sp>
        <p:nvSpPr>
          <p:cNvPr id="45" name="TextShape 3"/>
          <p:cNvSpPr txBox="1"/>
          <p:nvPr/>
        </p:nvSpPr>
        <p:spPr>
          <a:xfrm>
            <a:off x="4648320" y="1600200"/>
            <a:ext cx="4037760" cy="452520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pic>
        <p:nvPicPr>
          <p:cNvPr id="46" name="Picture 3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6660360" y="512640"/>
            <a:ext cx="1713960" cy="478800"/>
          </a:xfrm>
          <a:prstGeom prst="rect">
            <a:avLst/>
          </a:prstGeom>
          <a:ln>
            <a:noFill/>
          </a:ln>
        </p:spPr>
      </p:pic>
      <p:pic>
        <p:nvPicPr>
          <p:cNvPr id="47" name="Picture 3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3380040" y="1581120"/>
            <a:ext cx="5395320" cy="3699720"/>
          </a:xfrm>
          <a:prstGeom prst="rect">
            <a:avLst/>
          </a:prstGeom>
          <a:ln>
            <a:noFill/>
          </a:ln>
        </p:spPr>
      </p:pic>
      <p:sp>
        <p:nvSpPr>
          <p:cNvPr id="48" name="CustomShape 4"/>
          <p:cNvSpPr/>
          <p:nvPr/>
        </p:nvSpPr>
        <p:spPr>
          <a:xfrm>
            <a:off x="3276000" y="5292000"/>
            <a:ext cx="5760000" cy="333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de-DE" sz="1600">
                <a:solidFill>
                  <a:srgbClr val="000000"/>
                </a:solidFill>
                <a:latin typeface="Calibri"/>
                <a:ea typeface="Microsoft YaHei"/>
              </a:rPr>
              <a:t>Traugott Müller, Bühnenbildentwurf zu „Iphigenie auf Tauris“, 1943</a:t>
            </a:r>
            <a:endParaRPr/>
          </a:p>
        </p:txBody>
      </p:sp>
    </p:spTree>
  </p:cSld>
  <p:transition spd="med">
    <p:pull dir="r"/>
  </p:transition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Shape 1"/>
          <p:cNvSpPr txBox="1"/>
          <p:nvPr/>
        </p:nvSpPr>
        <p:spPr>
          <a:xfrm>
            <a:off x="4648320" y="1600200"/>
            <a:ext cx="4037760" cy="452520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Institut für Theaterwissenschaft 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
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der FU Berlin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
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Theaterhistorische Sammlungen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
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Nachlass Traugott Müller (1895-1944)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	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	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	</a:t>
            </a:r>
            <a:endParaRPr/>
          </a:p>
        </p:txBody>
      </p:sp>
      <p:sp>
        <p:nvSpPr>
          <p:cNvPr id="50" name="TextShape 2"/>
          <p:cNvSpPr txBox="1"/>
          <p:nvPr/>
        </p:nvSpPr>
        <p:spPr>
          <a:xfrm>
            <a:off x="467640" y="1556640"/>
            <a:ext cx="2890080" cy="397476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de-DE" sz="2400">
                <a:solidFill>
                  <a:srgbClr val="000000"/>
                </a:solidFill>
                <a:latin typeface="Calibri"/>
                <a:ea typeface="Microsoft YaHei"/>
              </a:rPr>
              <a:t>Unser Ziel</a:t>
            </a:r>
            <a:endParaRPr/>
          </a:p>
          <a:p>
            <a:pPr>
              <a:lnSpc>
                <a:spcPct val="100000"/>
              </a:lnSpc>
              <a:buSzPct val="85000"/>
              <a:buFont typeface="Wingdings" charset="2"/>
              <a:buChar char=""/>
            </a:pPr>
            <a:r>
              <a:rPr lang="de-DE" sz="2000">
                <a:solidFill>
                  <a:srgbClr val="000000"/>
                </a:solidFill>
                <a:latin typeface="Calibri"/>
                <a:ea typeface="Microsoft YaHei"/>
              </a:rPr>
              <a:t>Sichtbarmachung von theaterhistorischen Archiven</a:t>
            </a:r>
            <a:endParaRPr/>
          </a:p>
          <a:p>
            <a:pPr>
              <a:lnSpc>
                <a:spcPct val="100000"/>
              </a:lnSpc>
              <a:buSzPct val="85000"/>
              <a:buFont typeface="Wingdings" charset="2"/>
              <a:buChar char=""/>
            </a:pPr>
            <a:r>
              <a:rPr lang="de-DE" sz="2000">
                <a:solidFill>
                  <a:srgbClr val="000000"/>
                </a:solidFill>
                <a:latin typeface="Calibri"/>
                <a:ea typeface="Microsoft YaHei"/>
              </a:rPr>
              <a:t>Langzeitarchivierung von kulturhistorischen Objekten</a:t>
            </a:r>
            <a:endParaRPr/>
          </a:p>
          <a:p>
            <a:pPr>
              <a:lnSpc>
                <a:spcPct val="100000"/>
              </a:lnSpc>
              <a:buSzPct val="85000"/>
              <a:buFont typeface="Wingdings" charset="2"/>
              <a:buChar char=""/>
            </a:pPr>
            <a:r>
              <a:rPr lang="de-DE" sz="2000">
                <a:solidFill>
                  <a:srgbClr val="000000"/>
                </a:solidFill>
                <a:latin typeface="Calibri"/>
                <a:ea typeface="Microsoft YaHei"/>
              </a:rPr>
              <a:t>Schritte zur Vereinheitlichung der Fachsprache</a:t>
            </a:r>
            <a:endParaRPr/>
          </a:p>
        </p:txBody>
      </p:sp>
      <p:pic>
        <p:nvPicPr>
          <p:cNvPr id="51" name="Picture 3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6660360" y="512640"/>
            <a:ext cx="1713960" cy="478800"/>
          </a:xfrm>
          <a:prstGeom prst="rect">
            <a:avLst/>
          </a:prstGeom>
          <a:ln>
            <a:noFill/>
          </a:ln>
        </p:spPr>
      </p:pic>
      <p:sp>
        <p:nvSpPr>
          <p:cNvPr id="52" name="CustomShape 3"/>
          <p:cNvSpPr/>
          <p:nvPr/>
        </p:nvSpPr>
        <p:spPr>
          <a:xfrm>
            <a:off x="3572640" y="5294520"/>
            <a:ext cx="5098320" cy="333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de-DE" sz="1600">
                <a:solidFill>
                  <a:srgbClr val="000000"/>
                </a:solidFill>
                <a:latin typeface="Calibri"/>
                <a:ea typeface="Microsoft YaHei"/>
              </a:rPr>
              <a:t>Traugott Müller, Bühnenbild zu „Neues vom Tage“, 1929</a:t>
            </a:r>
            <a:endParaRPr/>
          </a:p>
        </p:txBody>
      </p:sp>
      <p:pic>
        <p:nvPicPr>
          <p:cNvPr id="53" name="Picture 2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3668040" y="2150640"/>
            <a:ext cx="4706640" cy="3143160"/>
          </a:xfrm>
          <a:prstGeom prst="rect">
            <a:avLst/>
          </a:prstGeom>
          <a:ln>
            <a:noFill/>
          </a:ln>
        </p:spPr>
      </p:pic>
    </p:spTree>
  </p:cSld>
  <p:transition spd="med">
    <p:pull dir="r"/>
  </p:transition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Shape 1"/>
          <p:cNvSpPr txBox="1"/>
          <p:nvPr/>
        </p:nvSpPr>
        <p:spPr>
          <a:xfrm>
            <a:off x="4648320" y="1600200"/>
            <a:ext cx="4037760" cy="452520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Institut für Theaterwissenschaft 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
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der FU Berlin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
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Theaterhistorische Sammlungen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
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Nachlass Traugott Müller (1895-1944)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	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	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	</a:t>
            </a:r>
            <a:endParaRPr/>
          </a:p>
        </p:txBody>
      </p:sp>
      <p:sp>
        <p:nvSpPr>
          <p:cNvPr id="55" name="TextShape 2"/>
          <p:cNvSpPr txBox="1"/>
          <p:nvPr/>
        </p:nvSpPr>
        <p:spPr>
          <a:xfrm>
            <a:off x="457200" y="1600200"/>
            <a:ext cx="4114440" cy="452520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de-DE" sz="2400">
                <a:solidFill>
                  <a:srgbClr val="000000"/>
                </a:solidFill>
                <a:latin typeface="Calibri"/>
                <a:ea typeface="Microsoft YaHei"/>
              </a:rPr>
              <a:t>Das Projekt</a:t>
            </a:r>
            <a:endParaRPr/>
          </a:p>
          <a:p>
            <a:pPr>
              <a:lnSpc>
                <a:spcPct val="100000"/>
              </a:lnSpc>
              <a:buSzPct val="85000"/>
              <a:buFont typeface="Wingdings" charset="2"/>
              <a:buChar char=""/>
            </a:pPr>
            <a:r>
              <a:rPr lang="de-DE" sz="2000">
                <a:solidFill>
                  <a:srgbClr val="000000"/>
                </a:solidFill>
                <a:latin typeface="Calibri"/>
                <a:ea typeface="Microsoft YaHei"/>
              </a:rPr>
              <a:t>Erfassung der Objekte</a:t>
            </a:r>
            <a:endParaRPr/>
          </a:p>
          <a:p>
            <a:pPr>
              <a:lnSpc>
                <a:spcPct val="100000"/>
              </a:lnSpc>
              <a:buSzPct val="85000"/>
              <a:buFont typeface="Wingdings" charset="2"/>
              <a:buChar char=""/>
            </a:pPr>
            <a:r>
              <a:rPr lang="de-DE" sz="2000">
                <a:solidFill>
                  <a:srgbClr val="000000"/>
                </a:solidFill>
                <a:latin typeface="Calibri"/>
                <a:ea typeface="Microsoft YaHei"/>
              </a:rPr>
              <a:t>Digitalisierung der Objekte</a:t>
            </a:r>
            <a:endParaRPr/>
          </a:p>
          <a:p>
            <a:pPr>
              <a:lnSpc>
                <a:spcPct val="100000"/>
              </a:lnSpc>
              <a:buSzPct val="85000"/>
              <a:buFont typeface="Wingdings" charset="2"/>
              <a:buChar char=""/>
            </a:pPr>
            <a:r>
              <a:rPr lang="de-DE" sz="2000">
                <a:solidFill>
                  <a:srgbClr val="000000"/>
                </a:solidFill>
                <a:latin typeface="Calibri"/>
                <a:ea typeface="Microsoft YaHei"/>
              </a:rPr>
              <a:t>Erstellen einer eigenen Homepage</a:t>
            </a:r>
            <a:endParaRPr/>
          </a:p>
          <a:p>
            <a:pPr>
              <a:lnSpc>
                <a:spcPct val="100000"/>
              </a:lnSpc>
              <a:buSzPct val="85000"/>
              <a:buFont typeface="Wingdings" charset="2"/>
              <a:buChar char=""/>
            </a:pPr>
            <a:r>
              <a:rPr lang="de-DE" sz="2000">
                <a:solidFill>
                  <a:srgbClr val="000000"/>
                </a:solidFill>
                <a:latin typeface="Calibri"/>
                <a:ea typeface="Microsoft YaHei"/>
              </a:rPr>
              <a:t>Workshops zum Thema: Digitalisierung theaterhistorischer Archive</a:t>
            </a:r>
            <a:endParaRPr/>
          </a:p>
          <a:p>
            <a:pPr>
              <a:lnSpc>
                <a:spcPct val="100000"/>
              </a:lnSpc>
              <a:buSzPct val="85000"/>
              <a:buFont typeface="Wingdings" charset="2"/>
              <a:buChar char=""/>
            </a:pPr>
            <a:r>
              <a:rPr lang="de-DE" sz="2000">
                <a:solidFill>
                  <a:srgbClr val="000000"/>
                </a:solidFill>
                <a:latin typeface="Calibri"/>
                <a:ea typeface="Microsoft YaHei"/>
              </a:rPr>
              <a:t>Veröffentlichung der Objekte in der DDB</a:t>
            </a:r>
            <a:endParaRPr/>
          </a:p>
        </p:txBody>
      </p:sp>
      <p:sp>
        <p:nvSpPr>
          <p:cNvPr id="56" name="TextShape 3"/>
          <p:cNvSpPr txBox="1"/>
          <p:nvPr/>
        </p:nvSpPr>
        <p:spPr>
          <a:xfrm>
            <a:off x="4640760" y="1562760"/>
            <a:ext cx="3386880" cy="414504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pic>
        <p:nvPicPr>
          <p:cNvPr id="57" name="Picture 3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6660360" y="512640"/>
            <a:ext cx="1713960" cy="478800"/>
          </a:xfrm>
          <a:prstGeom prst="rect">
            <a:avLst/>
          </a:prstGeom>
          <a:ln>
            <a:noFill/>
          </a:ln>
        </p:spPr>
      </p:pic>
      <p:pic>
        <p:nvPicPr>
          <p:cNvPr id="58" name="Picture 2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4722840" y="1556640"/>
            <a:ext cx="3195360" cy="4151160"/>
          </a:xfrm>
          <a:prstGeom prst="rect">
            <a:avLst/>
          </a:prstGeom>
          <a:ln>
            <a:noFill/>
          </a:ln>
        </p:spPr>
      </p:pic>
      <p:sp>
        <p:nvSpPr>
          <p:cNvPr id="59" name="CustomShape 4"/>
          <p:cNvSpPr/>
          <p:nvPr/>
        </p:nvSpPr>
        <p:spPr>
          <a:xfrm>
            <a:off x="4644000" y="5877360"/>
            <a:ext cx="3274200" cy="5767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de-DE" sz="1600">
                <a:solidFill>
                  <a:srgbClr val="000000"/>
                </a:solidFill>
                <a:latin typeface="Calibri"/>
                <a:ea typeface="Microsoft YaHei"/>
              </a:rPr>
              <a:t>Traugott Müller, Kostümentwurf zu „Die Räuber“, 1925</a:t>
            </a:r>
            <a:endParaRPr/>
          </a:p>
        </p:txBody>
      </p:sp>
    </p:spTree>
  </p:cSld>
  <p:transition spd="med">
    <p:pull dir="r"/>
  </p:transition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Shape 1"/>
          <p:cNvSpPr txBox="1"/>
          <p:nvPr/>
        </p:nvSpPr>
        <p:spPr>
          <a:xfrm>
            <a:off x="4648320" y="1600200"/>
            <a:ext cx="4037760" cy="452520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Institut für Theaterwissenschaft 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
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der FU Berlin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
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Theaterhistorische Sammlungen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
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Nachlass Traugott Müller (1895-1944)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	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	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	</a:t>
            </a:r>
            <a:endParaRPr/>
          </a:p>
        </p:txBody>
      </p:sp>
      <p:sp>
        <p:nvSpPr>
          <p:cNvPr id="61" name="TextShape 2"/>
          <p:cNvSpPr txBox="1"/>
          <p:nvPr/>
        </p:nvSpPr>
        <p:spPr>
          <a:xfrm>
            <a:off x="395640" y="1594440"/>
            <a:ext cx="2659680" cy="452520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de-DE" sz="2400">
                <a:solidFill>
                  <a:srgbClr val="000000"/>
                </a:solidFill>
                <a:latin typeface="Calibri"/>
                <a:ea typeface="Microsoft YaHei"/>
              </a:rPr>
              <a:t>Traugott Müller</a:t>
            </a:r>
            <a:endParaRPr/>
          </a:p>
          <a:p>
            <a:pPr>
              <a:lnSpc>
                <a:spcPct val="100000"/>
              </a:lnSpc>
            </a:pPr>
            <a:r>
              <a:rPr lang="de-DE" sz="2000">
                <a:solidFill>
                  <a:srgbClr val="000000"/>
                </a:solidFill>
                <a:latin typeface="Calibri"/>
                <a:ea typeface="Microsoft YaHei"/>
              </a:rPr>
              <a:t>*1895 in Düren </a:t>
            </a:r>
            <a:endParaRPr/>
          </a:p>
          <a:p>
            <a:pPr>
              <a:lnSpc>
                <a:spcPct val="100000"/>
              </a:lnSpc>
            </a:pPr>
            <a:r>
              <a:rPr lang="de-DE" sz="2000">
                <a:solidFill>
                  <a:srgbClr val="000000"/>
                </a:solidFill>
                <a:latin typeface="Calibri"/>
                <a:ea typeface="Microsoft YaHei"/>
              </a:rPr>
              <a:t>†</a:t>
            </a:r>
            <a:r>
              <a:rPr lang="de-DE" sz="2000">
                <a:solidFill>
                  <a:srgbClr val="000000"/>
                </a:solidFill>
                <a:latin typeface="Calibri"/>
                <a:ea typeface="Microsoft YaHei"/>
              </a:rPr>
              <a:t>1944 in Kleinmachnow</a:t>
            </a:r>
            <a:endParaRPr/>
          </a:p>
          <a:p>
            <a:pPr>
              <a:lnSpc>
                <a:spcPct val="100000"/>
              </a:lnSpc>
              <a:buSzPct val="85000"/>
              <a:buFont typeface="Wingdings" charset="2"/>
              <a:buChar char=""/>
            </a:pPr>
            <a:r>
              <a:rPr lang="de-DE" sz="2000">
                <a:solidFill>
                  <a:srgbClr val="000000"/>
                </a:solidFill>
                <a:latin typeface="Calibri"/>
                <a:ea typeface="Microsoft YaHei"/>
              </a:rPr>
              <a:t>Ab 1913 Studium an der Kunstakademie Düsseldorf</a:t>
            </a:r>
            <a:endParaRPr/>
          </a:p>
          <a:p>
            <a:pPr>
              <a:lnSpc>
                <a:spcPct val="100000"/>
              </a:lnSpc>
              <a:buSzPct val="85000"/>
              <a:buFont typeface="Wingdings" charset="2"/>
              <a:buChar char=""/>
            </a:pPr>
            <a:r>
              <a:rPr lang="de-DE" sz="2000">
                <a:solidFill>
                  <a:srgbClr val="000000"/>
                </a:solidFill>
                <a:latin typeface="Calibri"/>
                <a:ea typeface="Microsoft YaHei"/>
              </a:rPr>
              <a:t>1923 Umzug nach Berlin</a:t>
            </a:r>
            <a:endParaRPr/>
          </a:p>
        </p:txBody>
      </p:sp>
      <p:pic>
        <p:nvPicPr>
          <p:cNvPr id="62" name="Picture 3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6660360" y="512640"/>
            <a:ext cx="1713960" cy="478800"/>
          </a:xfrm>
          <a:prstGeom prst="rect">
            <a:avLst/>
          </a:prstGeom>
          <a:ln>
            <a:noFill/>
          </a:ln>
        </p:spPr>
      </p:pic>
      <p:sp>
        <p:nvSpPr>
          <p:cNvPr id="63" name="CustomShape 3"/>
          <p:cNvSpPr/>
          <p:nvPr/>
        </p:nvSpPr>
        <p:spPr>
          <a:xfrm>
            <a:off x="3069360" y="5373360"/>
            <a:ext cx="5310720" cy="3337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de-DE" sz="1600">
                <a:solidFill>
                  <a:srgbClr val="000000"/>
                </a:solidFill>
                <a:latin typeface="Calibri"/>
                <a:ea typeface="Microsoft YaHei"/>
              </a:rPr>
              <a:t>Traugott Müller, Entwurf zu „Urfaust“, 1914</a:t>
            </a:r>
            <a:endParaRPr/>
          </a:p>
        </p:txBody>
      </p:sp>
      <p:pic>
        <p:nvPicPr>
          <p:cNvPr id="64" name="Picture 4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3055680" y="2133000"/>
            <a:ext cx="5324400" cy="3089520"/>
          </a:xfrm>
          <a:prstGeom prst="rect">
            <a:avLst/>
          </a:prstGeom>
          <a:ln>
            <a:noFill/>
          </a:ln>
        </p:spPr>
      </p:pic>
    </p:spTree>
  </p:cSld>
  <p:transition spd="med">
    <p:pull dir="r"/>
  </p:transition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TextShape 1"/>
          <p:cNvSpPr txBox="1"/>
          <p:nvPr/>
        </p:nvSpPr>
        <p:spPr>
          <a:xfrm>
            <a:off x="4648320" y="1600200"/>
            <a:ext cx="4037760" cy="452520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Institut für Theaterwissenschaft 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
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der FU Berlin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
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Theaterhistorische Sammlungen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
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Nachlass Traugott Müller (1895-1944)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	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	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	</a:t>
            </a:r>
            <a:endParaRPr/>
          </a:p>
        </p:txBody>
      </p:sp>
      <p:sp>
        <p:nvSpPr>
          <p:cNvPr id="66" name="TextShape 2"/>
          <p:cNvSpPr txBox="1"/>
          <p:nvPr/>
        </p:nvSpPr>
        <p:spPr>
          <a:xfrm>
            <a:off x="457200" y="1600200"/>
            <a:ext cx="4264920" cy="452520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de-DE" sz="2400">
                <a:solidFill>
                  <a:srgbClr val="000000"/>
                </a:solidFill>
                <a:latin typeface="Calibri"/>
                <a:ea typeface="Microsoft YaHei"/>
              </a:rPr>
              <a:t>Traugott Müller in Berlin</a:t>
            </a:r>
            <a:endParaRPr/>
          </a:p>
          <a:p>
            <a:pPr>
              <a:lnSpc>
                <a:spcPct val="100000"/>
              </a:lnSpc>
              <a:buSzPct val="85000"/>
              <a:buFont typeface="Wingdings" charset="2"/>
              <a:buChar char=""/>
            </a:pPr>
            <a:r>
              <a:rPr lang="de-DE" sz="2000">
                <a:solidFill>
                  <a:srgbClr val="000000"/>
                </a:solidFill>
                <a:latin typeface="Calibri"/>
                <a:ea typeface="Microsoft YaHei"/>
              </a:rPr>
              <a:t>Ab 1925 u.a. Zusammenarbeit mit:</a:t>
            </a:r>
            <a:r>
              <a:rPr lang="de-DE" sz="2000">
                <a:solidFill>
                  <a:srgbClr val="000000"/>
                </a:solidFill>
                <a:latin typeface="Calibri"/>
                <a:ea typeface="Microsoft YaHei"/>
              </a:rPr>
              <a:t>
</a:t>
            </a:r>
            <a:r>
              <a:rPr lang="de-DE" sz="2000">
                <a:solidFill>
                  <a:srgbClr val="000000"/>
                </a:solidFill>
                <a:latin typeface="Calibri"/>
                <a:ea typeface="Microsoft YaHei"/>
              </a:rPr>
              <a:t>Erwin Piscator</a:t>
            </a:r>
            <a:r>
              <a:rPr lang="de-DE" sz="2000">
                <a:solidFill>
                  <a:srgbClr val="000000"/>
                </a:solidFill>
                <a:latin typeface="Calibri"/>
                <a:ea typeface="Microsoft YaHei"/>
              </a:rPr>
              <a:t>
</a:t>
            </a:r>
            <a:r>
              <a:rPr lang="de-DE" sz="2000">
                <a:solidFill>
                  <a:srgbClr val="000000"/>
                </a:solidFill>
                <a:latin typeface="Calibri"/>
                <a:ea typeface="Microsoft YaHei"/>
              </a:rPr>
              <a:t>Leopold Jessner</a:t>
            </a:r>
            <a:r>
              <a:rPr lang="de-DE" sz="2000">
                <a:solidFill>
                  <a:srgbClr val="000000"/>
                </a:solidFill>
                <a:latin typeface="Calibri"/>
                <a:ea typeface="Microsoft YaHei"/>
              </a:rPr>
              <a:t>
</a:t>
            </a:r>
            <a:r>
              <a:rPr lang="de-DE" sz="2000">
                <a:solidFill>
                  <a:srgbClr val="000000"/>
                </a:solidFill>
                <a:latin typeface="Calibri"/>
                <a:ea typeface="Microsoft YaHei"/>
              </a:rPr>
              <a:t>Victor Barnovsky</a:t>
            </a:r>
            <a:endParaRPr/>
          </a:p>
          <a:p>
            <a:pPr>
              <a:lnSpc>
                <a:spcPct val="100000"/>
              </a:lnSpc>
              <a:buSzPct val="85000"/>
              <a:buFont typeface="Wingdings" charset="2"/>
              <a:buChar char=""/>
            </a:pPr>
            <a:r>
              <a:rPr lang="de-DE" sz="2000">
                <a:solidFill>
                  <a:srgbClr val="000000"/>
                </a:solidFill>
                <a:latin typeface="Calibri"/>
                <a:ea typeface="Microsoft YaHei"/>
              </a:rPr>
              <a:t>Ab 1933 dann u.a. Zusammenarbeit mit:</a:t>
            </a:r>
            <a:r>
              <a:rPr lang="de-DE" sz="2000">
                <a:solidFill>
                  <a:srgbClr val="000000"/>
                </a:solidFill>
                <a:latin typeface="Calibri"/>
                <a:ea typeface="Microsoft YaHei"/>
              </a:rPr>
              <a:t>
</a:t>
            </a:r>
            <a:r>
              <a:rPr lang="de-DE" sz="2000">
                <a:solidFill>
                  <a:srgbClr val="000000"/>
                </a:solidFill>
                <a:latin typeface="Calibri"/>
                <a:ea typeface="Microsoft YaHei"/>
              </a:rPr>
              <a:t>Jürgen Fehling</a:t>
            </a:r>
            <a:r>
              <a:rPr lang="de-DE" sz="2000">
                <a:solidFill>
                  <a:srgbClr val="000000"/>
                </a:solidFill>
                <a:latin typeface="Calibri"/>
                <a:ea typeface="Microsoft YaHei"/>
              </a:rPr>
              <a:t>
</a:t>
            </a:r>
            <a:r>
              <a:rPr lang="de-DE" sz="2000">
                <a:solidFill>
                  <a:srgbClr val="000000"/>
                </a:solidFill>
                <a:latin typeface="Calibri"/>
                <a:ea typeface="Microsoft YaHei"/>
              </a:rPr>
              <a:t>Lothar Müthel </a:t>
            </a:r>
            <a:r>
              <a:rPr lang="de-DE" sz="2000">
                <a:solidFill>
                  <a:srgbClr val="000000"/>
                </a:solidFill>
                <a:latin typeface="Calibri"/>
                <a:ea typeface="Microsoft YaHei"/>
              </a:rPr>
              <a:t>
</a:t>
            </a:r>
            <a:r>
              <a:rPr lang="de-DE" sz="2000">
                <a:solidFill>
                  <a:srgbClr val="000000"/>
                </a:solidFill>
                <a:latin typeface="Calibri"/>
                <a:ea typeface="Microsoft YaHei"/>
              </a:rPr>
              <a:t>Gustaf Gründgens</a:t>
            </a:r>
            <a:endParaRPr/>
          </a:p>
        </p:txBody>
      </p:sp>
      <p:sp>
        <p:nvSpPr>
          <p:cNvPr id="67" name="TextShape 3"/>
          <p:cNvSpPr txBox="1"/>
          <p:nvPr/>
        </p:nvSpPr>
        <p:spPr>
          <a:xfrm>
            <a:off x="4640760" y="1562760"/>
            <a:ext cx="3386880" cy="414504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pic>
        <p:nvPicPr>
          <p:cNvPr id="68" name="Picture 3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6660360" y="512640"/>
            <a:ext cx="1713960" cy="478800"/>
          </a:xfrm>
          <a:prstGeom prst="rect">
            <a:avLst/>
          </a:prstGeom>
          <a:ln>
            <a:noFill/>
          </a:ln>
        </p:spPr>
      </p:pic>
      <p:sp>
        <p:nvSpPr>
          <p:cNvPr id="69" name="CustomShape 4"/>
          <p:cNvSpPr/>
          <p:nvPr/>
        </p:nvSpPr>
        <p:spPr>
          <a:xfrm>
            <a:off x="4903560" y="5781240"/>
            <a:ext cx="3274200" cy="8200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de-DE" sz="1600">
                <a:solidFill>
                  <a:srgbClr val="000000"/>
                </a:solidFill>
                <a:latin typeface="Calibri"/>
                <a:ea typeface="Microsoft YaHei"/>
              </a:rPr>
              <a:t>Traugott Müller mit Erwin Piscator bei der Regiearbeit zu „Hoppla wir leben!“, 1927</a:t>
            </a:r>
            <a:endParaRPr/>
          </a:p>
        </p:txBody>
      </p:sp>
      <p:pic>
        <p:nvPicPr>
          <p:cNvPr id="70" name="Picture 2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4932000" y="1566360"/>
            <a:ext cx="3084480" cy="4214520"/>
          </a:xfrm>
          <a:prstGeom prst="rect">
            <a:avLst/>
          </a:prstGeom>
          <a:ln>
            <a:noFill/>
          </a:ln>
        </p:spPr>
      </p:pic>
    </p:spTree>
  </p:cSld>
  <p:transition spd="med">
    <p:pull dir="r"/>
  </p:transition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Shape 1"/>
          <p:cNvSpPr txBox="1"/>
          <p:nvPr/>
        </p:nvSpPr>
        <p:spPr>
          <a:xfrm>
            <a:off x="4648320" y="1600200"/>
            <a:ext cx="4037760" cy="452520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Institut für Theaterwissenschaft 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
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der FU Berlin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
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Theaterhistorische Sammlungen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
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Nachlass Traugott Müller (1895-1944)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	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	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	</a:t>
            </a:r>
            <a:endParaRPr/>
          </a:p>
        </p:txBody>
      </p:sp>
      <p:pic>
        <p:nvPicPr>
          <p:cNvPr id="72" name="Picture 3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6660360" y="512640"/>
            <a:ext cx="1713960" cy="478800"/>
          </a:xfrm>
          <a:prstGeom prst="rect">
            <a:avLst/>
          </a:prstGeom>
          <a:ln>
            <a:noFill/>
          </a:ln>
        </p:spPr>
      </p:pic>
      <p:sp>
        <p:nvSpPr>
          <p:cNvPr id="73" name="CustomShape 2"/>
          <p:cNvSpPr/>
          <p:nvPr/>
        </p:nvSpPr>
        <p:spPr>
          <a:xfrm>
            <a:off x="539640" y="1556640"/>
            <a:ext cx="8011800" cy="43945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de-DE" sz="2400">
                <a:solidFill>
                  <a:srgbClr val="000000"/>
                </a:solidFill>
                <a:latin typeface="Calibri"/>
                <a:ea typeface="Microsoft YaHei"/>
              </a:rPr>
              <a:t>Bühnenbildentwürfe</a:t>
            </a:r>
            <a:endParaRPr/>
          </a:p>
          <a:p>
            <a:pPr>
              <a:lnSpc>
                <a:spcPct val="100000"/>
              </a:lnSpc>
            </a:pPr>
            <a:r>
              <a:rPr lang="de-DE">
                <a:solidFill>
                  <a:srgbClr val="000000"/>
                </a:solidFill>
                <a:latin typeface="Calibri"/>
                <a:ea typeface="Microsoft YaHei"/>
              </a:rPr>
              <a:t>	</a:t>
            </a:r>
            <a:endParaRPr/>
          </a:p>
          <a:p>
            <a:pPr>
              <a:lnSpc>
                <a:spcPct val="100000"/>
              </a:lnSpc>
              <a:buSzPct val="85000"/>
              <a:buFont typeface="Wingdings" charset="2"/>
              <a:buChar char=""/>
            </a:pPr>
            <a:r>
              <a:rPr lang="de-DE" sz="2000">
                <a:solidFill>
                  <a:srgbClr val="000000"/>
                </a:solidFill>
                <a:latin typeface="Calibri"/>
                <a:ea typeface="Microsoft YaHei"/>
              </a:rPr>
              <a:t>Tempera auf Papier</a:t>
            </a:r>
            <a:endParaRPr/>
          </a:p>
          <a:p>
            <a:pPr>
              <a:lnSpc>
                <a:spcPct val="100000"/>
              </a:lnSpc>
              <a:buSzPct val="85000"/>
              <a:buFont typeface="Wingdings" charset="2"/>
              <a:buChar char=""/>
            </a:pPr>
            <a:r>
              <a:rPr lang="de-DE" sz="2000">
                <a:solidFill>
                  <a:srgbClr val="000000"/>
                </a:solidFill>
                <a:latin typeface="Calibri"/>
                <a:ea typeface="Microsoft YaHei"/>
              </a:rPr>
              <a:t>Aquarell auf Karton </a:t>
            </a:r>
            <a:endParaRPr/>
          </a:p>
          <a:p>
            <a:pPr>
              <a:lnSpc>
                <a:spcPct val="100000"/>
              </a:lnSpc>
            </a:pPr>
            <a:r>
              <a:rPr lang="de-DE" sz="2000">
                <a:solidFill>
                  <a:srgbClr val="000000"/>
                </a:solidFill>
                <a:latin typeface="Calibri"/>
                <a:ea typeface="Microsoft YaHei"/>
              </a:rPr>
              <a:t>mit Bleistiftvorzeichnungen, Tusche, teilw. mit Deckweiß oder weißer Tempera (teilw. gehöht), teilw. mit farbigen Kreiden gehöht; teilw. mit Farbstift; teilw. mit Silber und Goldbronze</a:t>
            </a:r>
            <a:endParaRPr/>
          </a:p>
          <a:p>
            <a:pPr>
              <a:lnSpc>
                <a:spcPct val="100000"/>
              </a:lnSpc>
              <a:buSzPct val="85000"/>
              <a:buFont typeface="Wingdings" charset="2"/>
              <a:buChar char=""/>
            </a:pPr>
            <a:r>
              <a:rPr lang="de-DE" sz="2000">
                <a:solidFill>
                  <a:srgbClr val="000000"/>
                </a:solidFill>
                <a:latin typeface="Calibri"/>
                <a:ea typeface="Microsoft YaHei"/>
              </a:rPr>
              <a:t>zwei Radierungen auf Bütten</a:t>
            </a:r>
            <a:r>
              <a:rPr lang="de-DE" sz="2000">
                <a:solidFill>
                  <a:srgbClr val="000000"/>
                </a:solidFill>
                <a:latin typeface="Calibri"/>
                <a:ea typeface="Microsoft YaHei"/>
              </a:rPr>
              <a:t>	</a:t>
            </a:r>
            <a:endParaRPr/>
          </a:p>
          <a:p>
            <a:pPr>
              <a:lnSpc>
                <a:spcPct val="100000"/>
              </a:lnSpc>
              <a:buSzPct val="85000"/>
              <a:buFont typeface="Wingdings" charset="2"/>
              <a:buChar char=""/>
            </a:pPr>
            <a:r>
              <a:rPr lang="de-DE" sz="2000">
                <a:solidFill>
                  <a:srgbClr val="000000"/>
                </a:solidFill>
                <a:latin typeface="Calibri"/>
                <a:ea typeface="Microsoft YaHei"/>
              </a:rPr>
              <a:t>Collagen</a:t>
            </a:r>
            <a:endParaRPr/>
          </a:p>
          <a:p>
            <a:pPr>
              <a:lnSpc>
                <a:spcPct val="100000"/>
              </a:lnSpc>
            </a:pPr>
            <a:r>
              <a:rPr i="1" lang="de-DE">
                <a:solidFill>
                  <a:srgbClr val="000000"/>
                </a:solidFill>
                <a:latin typeface="Calibri"/>
                <a:ea typeface="Microsoft YaHei"/>
              </a:rPr>
              <a:t>
</a:t>
            </a:r>
            <a:endParaRPr/>
          </a:p>
        </p:txBody>
      </p:sp>
    </p:spTree>
  </p:cSld>
  <p:transition spd="med">
    <p:pull dir="r"/>
  </p:transition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TextShape 1"/>
          <p:cNvSpPr txBox="1"/>
          <p:nvPr/>
        </p:nvSpPr>
        <p:spPr>
          <a:xfrm>
            <a:off x="4648320" y="1600200"/>
            <a:ext cx="4037760" cy="452520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Institut für Theaterwissenschaft 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
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der FU Berlin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
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Theaterhistorische Sammlungen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
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Nachlass Traugott Müller (1895-1944)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	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	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	</a:t>
            </a:r>
            <a:endParaRPr/>
          </a:p>
        </p:txBody>
      </p:sp>
      <p:pic>
        <p:nvPicPr>
          <p:cNvPr id="75" name="Picture 3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6660360" y="512640"/>
            <a:ext cx="1713960" cy="478800"/>
          </a:xfrm>
          <a:prstGeom prst="rect">
            <a:avLst/>
          </a:prstGeom>
          <a:ln>
            <a:noFill/>
          </a:ln>
        </p:spPr>
      </p:pic>
      <p:pic>
        <p:nvPicPr>
          <p:cNvPr id="76" name="Picture 2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1115640" y="1565280"/>
            <a:ext cx="6958080" cy="4539960"/>
          </a:xfrm>
          <a:prstGeom prst="rect">
            <a:avLst/>
          </a:prstGeom>
          <a:ln>
            <a:noFill/>
          </a:ln>
        </p:spPr>
      </p:pic>
      <p:sp>
        <p:nvSpPr>
          <p:cNvPr id="77" name="CustomShape 2"/>
          <p:cNvSpPr/>
          <p:nvPr/>
        </p:nvSpPr>
        <p:spPr>
          <a:xfrm>
            <a:off x="1043640" y="6105960"/>
            <a:ext cx="6874560" cy="333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de-DE" sz="1600">
                <a:solidFill>
                  <a:srgbClr val="000000"/>
                </a:solidFill>
                <a:latin typeface="Calibri"/>
                <a:ea typeface="Microsoft YaHei"/>
              </a:rPr>
              <a:t>Traugott Müller, Bühnenbildentwurf zu „Hoppla, wir leben!“, 1927</a:t>
            </a:r>
            <a:endParaRPr/>
          </a:p>
        </p:txBody>
      </p:sp>
    </p:spTree>
  </p:cSld>
  <p:transition spd="med">
    <p:pull dir="r"/>
  </p:transition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TextShape 1"/>
          <p:cNvSpPr txBox="1"/>
          <p:nvPr/>
        </p:nvSpPr>
        <p:spPr>
          <a:xfrm>
            <a:off x="4648320" y="1600200"/>
            <a:ext cx="4037760" cy="452520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Institut für Theaterwissenschaft 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
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der FU Berlin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
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Theaterhistorische Sammlungen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
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Nachlass Traugott Müller (1895-1944)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	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	</a:t>
            </a:r>
            <a:r>
              <a:rPr lang="de-DE" sz="1000">
                <a:solidFill>
                  <a:srgbClr val="000000"/>
                </a:solidFill>
                <a:latin typeface="Calibri"/>
                <a:ea typeface="Microsoft YaHei"/>
              </a:rPr>
              <a:t>	</a:t>
            </a:r>
            <a:endParaRPr/>
          </a:p>
        </p:txBody>
      </p:sp>
      <p:pic>
        <p:nvPicPr>
          <p:cNvPr id="79" name="Picture 3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6660360" y="512640"/>
            <a:ext cx="1713960" cy="478800"/>
          </a:xfrm>
          <a:prstGeom prst="rect">
            <a:avLst/>
          </a:prstGeom>
          <a:ln>
            <a:noFill/>
          </a:ln>
        </p:spPr>
      </p:pic>
      <p:sp>
        <p:nvSpPr>
          <p:cNvPr id="80" name="CustomShape 2"/>
          <p:cNvSpPr/>
          <p:nvPr/>
        </p:nvSpPr>
        <p:spPr>
          <a:xfrm>
            <a:off x="539640" y="1556640"/>
            <a:ext cx="8011800" cy="3249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de-DE" sz="2400">
                <a:solidFill>
                  <a:srgbClr val="000000"/>
                </a:solidFill>
                <a:latin typeface="Calibri"/>
                <a:ea typeface="Microsoft YaHei"/>
              </a:rPr>
              <a:t>Kostümentwürfe</a:t>
            </a:r>
            <a:r>
              <a:rPr lang="de-DE" sz="2400">
                <a:solidFill>
                  <a:srgbClr val="000000"/>
                </a:solidFill>
                <a:latin typeface="Calibri"/>
                <a:ea typeface="Microsoft YaHei"/>
              </a:rPr>
              <a:t>	</a:t>
            </a:r>
            <a:r>
              <a:rPr lang="de-DE">
                <a:solidFill>
                  <a:srgbClr val="000000"/>
                </a:solidFill>
                <a:latin typeface="Calibri"/>
                <a:ea typeface="Microsoft YaHei"/>
              </a:rPr>
              <a:t>	</a:t>
            </a:r>
            <a:endParaRPr/>
          </a:p>
          <a:p>
            <a:pPr>
              <a:lnSpc>
                <a:spcPct val="100000"/>
              </a:lnSpc>
              <a:buSzPct val="85000"/>
              <a:buFont typeface="Wingdings" charset="2"/>
              <a:buChar char=""/>
            </a:pPr>
            <a:r>
              <a:rPr lang="de-DE" sz="2000">
                <a:solidFill>
                  <a:srgbClr val="000000"/>
                </a:solidFill>
                <a:latin typeface="Calibri"/>
                <a:ea typeface="Microsoft YaHei"/>
              </a:rPr>
              <a:t>Tempera oder Aquarell auf Papier oder </a:t>
            </a:r>
            <a:endParaRPr/>
          </a:p>
          <a:p>
            <a:pPr>
              <a:lnSpc>
                <a:spcPct val="100000"/>
              </a:lnSpc>
              <a:buSzPct val="85000"/>
              <a:buFont typeface="Wingdings" charset="2"/>
              <a:buChar char=""/>
            </a:pPr>
            <a:r>
              <a:rPr lang="de-DE" sz="2000">
                <a:solidFill>
                  <a:srgbClr val="000000"/>
                </a:solidFill>
                <a:latin typeface="Calibri"/>
                <a:ea typeface="Microsoft YaHei"/>
              </a:rPr>
              <a:t>Bleistiftzeichnung mit Aquarell koloriert auf Transparentpapier</a:t>
            </a:r>
            <a:endParaRPr/>
          </a:p>
          <a:p>
            <a:pPr>
              <a:lnSpc>
                <a:spcPct val="100000"/>
              </a:lnSpc>
            </a:pPr>
            <a:r>
              <a:rPr lang="de-DE" sz="2000">
                <a:solidFill>
                  <a:srgbClr val="000000"/>
                </a:solidFill>
                <a:latin typeface="Calibri"/>
                <a:ea typeface="Microsoft YaHei"/>
              </a:rPr>
              <a:t>ebenfalls teilw. mit Deckweiß oder weißer Tempera (teilw. gehöht), Silber und Goldbronze, manchmal, bei den späteren Entwürfen sind auch noch Stoffproben an die Entwürfe geheftet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ransition spd="med">
    <p:pull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