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8.xml.rels" ContentType="application/vnd.openxmlformats-package.relationships+xml"/>
  <Override PartName="/ppt/notesSlides/notesSlide8.xml" ContentType="application/vnd.openxmlformats-officedocument.presentationml.notesSlide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23.png" ContentType="image/png"/>
  <Override PartName="/ppt/media/image25.jpeg" ContentType="image/jpeg"/>
  <Override PartName="/ppt/media/image22.png" ContentType="image/png"/>
  <Override PartName="/ppt/media/image20.jpeg" ContentType="image/jpeg"/>
  <Override PartName="/ppt/media/image19.png" ContentType="image/png"/>
  <Override PartName="/ppt/media/image18.jpeg" ContentType="image/jpeg"/>
  <Override PartName="/ppt/media/image16.jpeg" ContentType="image/jpeg"/>
  <Override PartName="/ppt/media/image8.png" ContentType="image/png"/>
  <Override PartName="/ppt/media/image14.jpeg" ContentType="image/jpeg"/>
  <Override PartName="/ppt/media/image12.jpeg" ContentType="image/jpeg"/>
  <Override PartName="/ppt/media/image13.png" ContentType="image/png"/>
  <Override PartName="/ppt/media/image11.png" ContentType="image/png"/>
  <Override PartName="/ppt/media/image10.jpeg" ContentType="image/jpeg"/>
  <Override PartName="/ppt/media/image9.png" ContentType="image/png"/>
  <Override PartName="/ppt/media/image7.png" ContentType="image/png"/>
  <Override PartName="/ppt/media/image6.png" ContentType="image/png"/>
  <Override PartName="/ppt/media/image4.png" ContentType="image/png"/>
  <Override PartName="/ppt/media/image21.jpeg" ContentType="image/jpeg"/>
  <Override PartName="/ppt/media/image17.png" ContentType="image/png"/>
  <Override PartName="/ppt/media/image5.jpeg" ContentType="image/jpeg"/>
  <Override PartName="/ppt/media/image3.png" ContentType="image/png"/>
  <Override PartName="/ppt/media/image2.png" ContentType="image/png"/>
  <Override PartName="/ppt/media/image15.png" ContentType="image/png"/>
  <Override PartName="/ppt/media/image24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de-DE" sz="2000">
                <a:latin typeface="Arial"/>
              </a:rPr>
              <a:t>Klicken Sie, um das Format der Notizen zu bearbeiten</a:t>
            </a:r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de-DE" sz="1400">
                <a:latin typeface="Times New Roman"/>
              </a:rPr>
              <a:t>&lt;Kopfzeile&gt;</a:t>
            </a:r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de-DE" sz="1400">
                <a:latin typeface="Times New Roman"/>
              </a:rPr>
              <a:t>&lt;Datum/Uhrzeit&gt;</a:t>
            </a:r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de-DE" sz="1400">
                <a:latin typeface="Times New Roman"/>
              </a:rPr>
              <a:t>&lt;Fußzeile&gt;</a:t>
            </a:r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DAF66C37-B0C0-438A-9C8C-14AF2A60B121}" type="slidenum">
              <a:rPr lang="de-DE" sz="1400">
                <a:latin typeface="Times New Roman"/>
              </a:rPr>
              <a:t>&lt;Nummer&gt;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0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98357037-C45B-4B12-ABC1-DF39BA6B0F8A}" type="slidenum">
              <a:rPr lang="de-DE" sz="1200">
                <a:solidFill>
                  <a:srgbClr val="000000"/>
                </a:solidFill>
                <a:latin typeface="+mn-lt"/>
                <a:ea typeface="+mn-ea"/>
              </a:rPr>
              <a:t>&lt;Nummer&gt;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8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56840" y="2252160"/>
            <a:ext cx="4038120" cy="322128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456840" y="2252160"/>
            <a:ext cx="4038120" cy="3221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"/>
              </a:rPr>
              <a:t>Klicken Sie, um das Format des Titeltextes zu bearbeitenTitelmasterformat durch Klicken bearbeiten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Klicken Sie, um die Formate des Gliederungstextes zu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Sechste Gliederungsebene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Siebente GliederungsebeneTextmasterformat bearbeiten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de-DE" sz="2400">
                <a:solidFill>
                  <a:srgbClr val="000000"/>
                </a:solidFill>
                <a:latin typeface="Calibri"/>
              </a:rPr>
              <a:t>Zweite Ebene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Dritte Ebene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de-DE">
                <a:solidFill>
                  <a:srgbClr val="000000"/>
                </a:solidFill>
                <a:latin typeface="Calibri"/>
              </a:rPr>
              <a:t>Vierte Ebene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de-DE">
                <a:solidFill>
                  <a:srgbClr val="000000"/>
                </a:solidFill>
                <a:latin typeface="Calibri"/>
              </a:rPr>
              <a:t>Fünfte Ebene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 anchor="ctr"/>
          <a:p>
            <a:pPr>
              <a:buSzPct val="45000"/>
              <a:buFont typeface="StarSymbol"/>
              <a:buChar char=""/>
            </a:pPr>
            <a:r>
              <a:rPr lang="de-DE" sz="2800">
                <a:solidFill>
                  <a:srgbClr val="8b8b8b"/>
                </a:solidFill>
                <a:latin typeface="Calibri"/>
              </a:rPr>
              <a:t>Klicken Sie, um die Formate des Gliederungstextes zu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800">
                <a:solidFill>
                  <a:srgbClr val="8b8b8b"/>
                </a:solidFill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 sz="2800">
                <a:solidFill>
                  <a:srgbClr val="8b8b8b"/>
                </a:solidFill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 sz="2800">
                <a:solidFill>
                  <a:srgbClr val="8b8b8b"/>
                </a:solidFill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 sz="2800">
                <a:solidFill>
                  <a:srgbClr val="8b8b8b"/>
                </a:solidFill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 sz="2800">
                <a:solidFill>
                  <a:srgbClr val="8b8b8b"/>
                </a:solidFill>
                <a:latin typeface="Calibri"/>
              </a:rPr>
              <a:t>Sechste Gliederungsebene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800">
                <a:solidFill>
                  <a:srgbClr val="8b8b8b"/>
                </a:solidFill>
                <a:latin typeface="Calibri"/>
              </a:rPr>
              <a:t>Siebente GliederungsebeneTextmasterformat bearbeiten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de-DE" sz="2400">
                <a:solidFill>
                  <a:srgbClr val="000000"/>
                </a:solidFill>
                <a:latin typeface="Calibri"/>
              </a:rPr>
              <a:t>Zweite Ebene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Dritte Ebene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de-DE">
                <a:solidFill>
                  <a:srgbClr val="000000"/>
                </a:solidFill>
                <a:latin typeface="Calibri"/>
              </a:rPr>
              <a:t>Vierte Ebene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de-DE">
                <a:solidFill>
                  <a:srgbClr val="000000"/>
                </a:solidFill>
                <a:latin typeface="Calibri"/>
              </a:rPr>
              <a:t>Fünfte Ebene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2800">
                <a:solidFill>
                  <a:srgbClr val="8b8b8b"/>
                </a:solidFill>
                <a:latin typeface="Calibri"/>
              </a:rPr>
              <a:t>05.01.16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7D558F40-89B1-458E-AB92-1B62BF391B65}" type="slidenum">
              <a:rPr lang="de-DE" sz="1200">
                <a:solidFill>
                  <a:srgbClr val="8b8b8b"/>
                </a:solidFill>
                <a:latin typeface="Calibri"/>
              </a:rPr>
              <a:t>&lt;Nummer&gt;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4" Type="http://schemas.openxmlformats.org/officeDocument/2006/relationships/slideLayout" Target="../slideLayouts/slideLayout4.xml"/><Relationship Id="rId5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46" name="TextShape 2"/>
          <p:cNvSpPr txBox="1"/>
          <p:nvPr/>
        </p:nvSpPr>
        <p:spPr>
          <a:xfrm>
            <a:off x="457200" y="1600200"/>
            <a:ext cx="7917120" cy="391680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de-DE" sz="2400">
                <a:solidFill>
                  <a:srgbClr val="000000"/>
                </a:solidFill>
                <a:latin typeface="Calibri"/>
              </a:rPr>
              <a:t>Institut für Theaterwissenschaft -</a:t>
            </a:r>
            <a:r>
              <a:rPr lang="de-DE" sz="24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400">
                <a:solidFill>
                  <a:srgbClr val="000000"/>
                </a:solidFill>
                <a:latin typeface="Calibri"/>
              </a:rPr>
              <a:t>Theaterhistorische Sammlungen </a:t>
            </a:r>
            <a:r>
              <a:rPr lang="de-DE" sz="24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400">
                <a:solidFill>
                  <a:srgbClr val="000000"/>
                </a:solidFill>
                <a:latin typeface="Calibri"/>
              </a:rPr>
              <a:t>der Freien Universität Berlin</a:t>
            </a:r>
            <a:r>
              <a:rPr lang="de-DE" sz="24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3000">
                <a:solidFill>
                  <a:srgbClr val="000000"/>
                </a:solidFill>
                <a:latin typeface="Calibri"/>
              </a:rPr>
              <a:t>
</a:t>
            </a:r>
            <a:r>
              <a:rPr b="1" lang="de-DE" sz="2800">
                <a:solidFill>
                  <a:srgbClr val="000000"/>
                </a:solidFill>
                <a:latin typeface="Calibri"/>
              </a:rPr>
              <a:t>Nachlass des Bühnenbildners</a:t>
            </a:r>
            <a:r>
              <a:rPr b="1"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b="1" lang="de-DE" sz="2800">
                <a:solidFill>
                  <a:srgbClr val="000000"/>
                </a:solidFill>
                <a:latin typeface="Calibri"/>
              </a:rPr>
              <a:t>Traugott Müller (1895-1944)</a:t>
            </a:r>
            <a:r>
              <a:rPr b="1" lang="de-DE" sz="36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
</a:t>
            </a:r>
            <a:endParaRPr/>
          </a:p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Projektleitung: 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Prof. Dr. Matthias Warstat und Dr. Peter Jammerthal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Wissenschaftliche Mitarbeit: Martha Pflug-Grunenberg</a:t>
            </a:r>
            <a:endParaRPr/>
          </a:p>
        </p:txBody>
      </p:sp>
      <p:pic>
        <p:nvPicPr>
          <p:cNvPr id="47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4320" cy="479160"/>
          </a:xfrm>
          <a:prstGeom prst="rect">
            <a:avLst/>
          </a:prstGeom>
          <a:ln>
            <a:noFill/>
          </a:ln>
        </p:spPr>
      </p:pic>
      <p:pic>
        <p:nvPicPr>
          <p:cNvPr id="48" name="Grafik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90160" y="5877360"/>
            <a:ext cx="2309760" cy="735840"/>
          </a:xfrm>
          <a:prstGeom prst="rect">
            <a:avLst/>
          </a:prstGeom>
          <a:ln>
            <a:noFill/>
          </a:ln>
        </p:spPr>
      </p:pic>
      <p:sp>
        <p:nvSpPr>
          <p:cNvPr id="49" name="CustomShape 3"/>
          <p:cNvSpPr/>
          <p:nvPr/>
        </p:nvSpPr>
        <p:spPr>
          <a:xfrm>
            <a:off x="3780000" y="6093360"/>
            <a:ext cx="2763360" cy="519840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CustomShape 4"/>
          <p:cNvSpPr/>
          <p:nvPr/>
        </p:nvSpPr>
        <p:spPr>
          <a:xfrm>
            <a:off x="2800440" y="5853600"/>
            <a:ext cx="2724480" cy="851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Gefördert durch das Land Berlin, </a:t>
            </a:r>
            <a:endParaRPr/>
          </a:p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Senatskanzlei - Kulturelle Angelegenheiten, </a:t>
            </a:r>
            <a:endParaRPr/>
          </a:p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im Rahmen des Förderprogramms zur Digitalisierung von Objekten des kulturellen Erbes 2015 </a:t>
            </a:r>
            <a:endParaRPr/>
          </a:p>
        </p:txBody>
      </p:sp>
      <p:pic>
        <p:nvPicPr>
          <p:cNvPr id="51" name="Grafik 10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5592960" y="6015960"/>
            <a:ext cx="3237480" cy="383040"/>
          </a:xfrm>
          <a:prstGeom prst="rect">
            <a:avLst/>
          </a:prstGeom>
          <a:ln>
            <a:noFill/>
          </a:ln>
        </p:spPr>
      </p:pic>
      <p:pic>
        <p:nvPicPr>
          <p:cNvPr id="52" name="Picture 2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5248080" y="1556640"/>
            <a:ext cx="3126600" cy="2232000"/>
          </a:xfrm>
          <a:prstGeom prst="rect">
            <a:avLst/>
          </a:prstGeom>
          <a:ln>
            <a:noFill/>
          </a:ln>
        </p:spPr>
      </p:pic>
    </p:spTree>
  </p:cSld>
  <p:transition spd="med">
    <p:pull dir="l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pic>
        <p:nvPicPr>
          <p:cNvPr id="98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4320" cy="479160"/>
          </a:xfrm>
          <a:prstGeom prst="rect">
            <a:avLst/>
          </a:prstGeom>
          <a:ln>
            <a:noFill/>
          </a:ln>
        </p:spPr>
      </p:pic>
      <p:pic>
        <p:nvPicPr>
          <p:cNvPr id="99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63640" y="1700640"/>
            <a:ext cx="5490360" cy="3855960"/>
          </a:xfrm>
          <a:prstGeom prst="rect">
            <a:avLst/>
          </a:prstGeom>
          <a:ln>
            <a:noFill/>
          </a:ln>
        </p:spPr>
      </p:pic>
      <p:sp>
        <p:nvSpPr>
          <p:cNvPr id="100" name="CustomShape 2"/>
          <p:cNvSpPr/>
          <p:nvPr/>
        </p:nvSpPr>
        <p:spPr>
          <a:xfrm>
            <a:off x="1778400" y="5551560"/>
            <a:ext cx="549036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200">
                <a:solidFill>
                  <a:srgbClr val="000000"/>
                </a:solidFill>
                <a:latin typeface="Calibri"/>
              </a:rPr>
              <a:t>Fotografie von René Fosshag &amp; Rita Kern, „Das Automatenbüffet“, 1932</a:t>
            </a:r>
            <a:endParaRPr/>
          </a:p>
        </p:txBody>
      </p:sp>
      <p:sp>
        <p:nvSpPr>
          <p:cNvPr id="101" name="CustomShape 3"/>
          <p:cNvSpPr/>
          <p:nvPr/>
        </p:nvSpPr>
        <p:spPr>
          <a:xfrm>
            <a:off x="1763640" y="5851440"/>
            <a:ext cx="5490360" cy="395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Verwaistes Werk</a:t>
            </a:r>
            <a:endParaRPr/>
          </a:p>
        </p:txBody>
      </p:sp>
    </p:spTree>
  </p:cSld>
  <p:transition spd="med">
    <p:pull dir="l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54" name="TextShape 2"/>
          <p:cNvSpPr txBox="1"/>
          <p:nvPr/>
        </p:nvSpPr>
        <p:spPr>
          <a:xfrm>
            <a:off x="457200" y="1700640"/>
            <a:ext cx="3754440" cy="45867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Projektstand: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200">
                <a:solidFill>
                  <a:srgbClr val="000000"/>
                </a:solidFill>
                <a:latin typeface="Calibri"/>
              </a:rPr>
              <a:t>Erfassung der Objekte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200">
                <a:solidFill>
                  <a:srgbClr val="000000"/>
                </a:solidFill>
                <a:latin typeface="Calibri"/>
              </a:rPr>
              <a:t>Digitalisierung der Objekte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200">
                <a:solidFill>
                  <a:srgbClr val="000000"/>
                </a:solidFill>
                <a:latin typeface="Calibri"/>
              </a:rPr>
              <a:t>Workshops zum Thema: Digitalisierung theaterhistorischer Archive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200">
                <a:solidFill>
                  <a:srgbClr val="000000"/>
                </a:solidFill>
                <a:latin typeface="Calibri"/>
              </a:rPr>
              <a:t>Erstellen einer eigenen Homepage (begonnen)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200">
                <a:solidFill>
                  <a:srgbClr val="000000"/>
                </a:solidFill>
                <a:latin typeface="Calibri"/>
              </a:rPr>
              <a:t>Veröffentlichung der Objekte in der DDB</a:t>
            </a:r>
            <a:r>
              <a:rPr lang="de-DE" sz="22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200">
                <a:solidFill>
                  <a:srgbClr val="000000"/>
                </a:solidFill>
                <a:latin typeface="Calibri"/>
              </a:rPr>
              <a:t>(noch offen)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200">
                <a:solidFill>
                  <a:srgbClr val="000000"/>
                </a:solidFill>
                <a:latin typeface="Calibri"/>
              </a:rPr>
              <a:t>Langzeitarchivierung der Daten</a:t>
            </a:r>
            <a:r>
              <a:rPr lang="de-DE" sz="22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200">
                <a:solidFill>
                  <a:srgbClr val="000000"/>
                </a:solidFill>
                <a:latin typeface="Calibri"/>
              </a:rPr>
              <a:t>(noch offen)</a:t>
            </a:r>
            <a:endParaRPr/>
          </a:p>
        </p:txBody>
      </p:sp>
      <p:sp>
        <p:nvSpPr>
          <p:cNvPr id="55" name="TextShape 3"/>
          <p:cNvSpPr txBox="1"/>
          <p:nvPr/>
        </p:nvSpPr>
        <p:spPr>
          <a:xfrm>
            <a:off x="4640760" y="1562760"/>
            <a:ext cx="3387240" cy="414540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56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4320" cy="479160"/>
          </a:xfrm>
          <a:prstGeom prst="rect">
            <a:avLst/>
          </a:prstGeom>
          <a:ln>
            <a:noFill/>
          </a:ln>
        </p:spPr>
      </p:pic>
      <p:sp>
        <p:nvSpPr>
          <p:cNvPr id="57" name="CustomShape 4"/>
          <p:cNvSpPr/>
          <p:nvPr/>
        </p:nvSpPr>
        <p:spPr>
          <a:xfrm>
            <a:off x="5008680" y="6287760"/>
            <a:ext cx="323568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200">
                <a:solidFill>
                  <a:srgbClr val="000000"/>
                </a:solidFill>
                <a:latin typeface="Calibri"/>
              </a:rPr>
              <a:t>Fotografie von Rosemarie Clausen, „Die Orestie“, 1936</a:t>
            </a:r>
            <a:endParaRPr/>
          </a:p>
        </p:txBody>
      </p:sp>
      <p:pic>
        <p:nvPicPr>
          <p:cNvPr id="58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5076000" y="1917000"/>
            <a:ext cx="3298320" cy="4403880"/>
          </a:xfrm>
          <a:prstGeom prst="rect">
            <a:avLst/>
          </a:prstGeom>
          <a:ln>
            <a:noFill/>
          </a:ln>
        </p:spPr>
      </p:pic>
    </p:spTree>
  </p:cSld>
  <p:transition>
    <p:pull dir="l"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60" name="TextShape 2"/>
          <p:cNvSpPr txBox="1"/>
          <p:nvPr/>
        </p:nvSpPr>
        <p:spPr>
          <a:xfrm>
            <a:off x="457200" y="1628640"/>
            <a:ext cx="3682440" cy="468000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Traugott Müller 1895-1944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200">
                <a:solidFill>
                  <a:srgbClr val="000000"/>
                </a:solidFill>
                <a:latin typeface="Calibri"/>
              </a:rPr>
              <a:t>Erste Entwürfe ab 1914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200">
                <a:solidFill>
                  <a:srgbClr val="000000"/>
                </a:solidFill>
                <a:latin typeface="Calibri"/>
              </a:rPr>
              <a:t>Erste verwirklichte Entwürfe ab 1924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200">
                <a:solidFill>
                  <a:srgbClr val="000000"/>
                </a:solidFill>
                <a:latin typeface="Calibri"/>
              </a:rPr>
              <a:t>Ab 1925 Zusammenarbeit mit Erwin Piscator, Leopold Jessner, Victor Barnowsky u.a.</a:t>
            </a:r>
            <a:endParaRPr/>
          </a:p>
          <a:p>
            <a:pPr>
              <a:lnSpc>
                <a:spcPct val="100000"/>
              </a:lnSpc>
            </a:pPr>
            <a:r>
              <a:rPr lang="de-DE" sz="2200">
                <a:solidFill>
                  <a:srgbClr val="000000"/>
                </a:solidFill>
                <a:latin typeface="Calibri"/>
              </a:rPr>
              <a:t>z.B. George Grosz und </a:t>
            </a:r>
            <a:r>
              <a:rPr lang="de-DE" sz="22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200">
                <a:solidFill>
                  <a:srgbClr val="000000"/>
                </a:solidFill>
                <a:latin typeface="Calibri"/>
              </a:rPr>
              <a:t>Bertolt Brecht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200">
                <a:solidFill>
                  <a:srgbClr val="000000"/>
                </a:solidFill>
                <a:latin typeface="Calibri"/>
              </a:rPr>
              <a:t>1933-1944 Zusammenarbeit mit Lothar Müthel, Gustaf Gründgens, Jürgen Fehling u.a.</a:t>
            </a:r>
            <a:endParaRPr/>
          </a:p>
        </p:txBody>
      </p:sp>
      <p:sp>
        <p:nvSpPr>
          <p:cNvPr id="61" name="TextShape 3"/>
          <p:cNvSpPr txBox="1"/>
          <p:nvPr/>
        </p:nvSpPr>
        <p:spPr>
          <a:xfrm>
            <a:off x="4640760" y="1562760"/>
            <a:ext cx="3387240" cy="414540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62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4320" cy="479160"/>
          </a:xfrm>
          <a:prstGeom prst="rect">
            <a:avLst/>
          </a:prstGeom>
          <a:ln>
            <a:noFill/>
          </a:ln>
        </p:spPr>
      </p:pic>
      <p:sp>
        <p:nvSpPr>
          <p:cNvPr id="63" name="CustomShape 4"/>
          <p:cNvSpPr/>
          <p:nvPr/>
        </p:nvSpPr>
        <p:spPr>
          <a:xfrm>
            <a:off x="4572000" y="4987080"/>
            <a:ext cx="394740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200">
                <a:solidFill>
                  <a:srgbClr val="000000"/>
                </a:solidFill>
                <a:latin typeface="Calibri"/>
              </a:rPr>
              <a:t>Traugott Müller, Bühnenbildentwurf zu „Sumurun“, ca. 1920</a:t>
            </a:r>
            <a:endParaRPr/>
          </a:p>
        </p:txBody>
      </p:sp>
      <p:pic>
        <p:nvPicPr>
          <p:cNvPr id="64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573080" y="1992960"/>
            <a:ext cx="3831120" cy="2993040"/>
          </a:xfrm>
          <a:prstGeom prst="rect">
            <a:avLst/>
          </a:prstGeom>
          <a:ln>
            <a:noFill/>
          </a:ln>
        </p:spPr>
      </p:pic>
    </p:spTree>
  </p:cSld>
  <p:transition spd="med">
    <p:pull dir="l"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66" name="TextShape 2"/>
          <p:cNvSpPr txBox="1"/>
          <p:nvPr/>
        </p:nvSpPr>
        <p:spPr>
          <a:xfrm>
            <a:off x="457200" y="1600200"/>
            <a:ext cx="3682440" cy="463680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Der Bestand aktuell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255 Bühnenbildentwürfe</a:t>
            </a:r>
            <a:endParaRPr/>
          </a:p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(davon 65 von 1914-1924)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175 Kostümentwürfe 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20 Architekturentwürfe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1 Plakat</a:t>
            </a:r>
            <a:endParaRPr/>
          </a:p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+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188 Begleit-Fotografien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von 138 Aufführungen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67" name="TextShape 3"/>
          <p:cNvSpPr txBox="1"/>
          <p:nvPr/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68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4320" cy="479160"/>
          </a:xfrm>
          <a:prstGeom prst="rect">
            <a:avLst/>
          </a:prstGeom>
          <a:ln>
            <a:noFill/>
          </a:ln>
        </p:spPr>
      </p:pic>
      <p:sp>
        <p:nvSpPr>
          <p:cNvPr id="69" name="CustomShape 4"/>
          <p:cNvSpPr/>
          <p:nvPr/>
        </p:nvSpPr>
        <p:spPr>
          <a:xfrm>
            <a:off x="4572000" y="5597280"/>
            <a:ext cx="388476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200">
                <a:solidFill>
                  <a:srgbClr val="000000"/>
                </a:solidFill>
                <a:latin typeface="Calibri"/>
              </a:rPr>
              <a:t>Traugott Müller, Bühnenbildentwurf zu „Der Sturm“, 1914</a:t>
            </a:r>
            <a:endParaRPr/>
          </a:p>
        </p:txBody>
      </p:sp>
      <p:pic>
        <p:nvPicPr>
          <p:cNvPr id="70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1989000"/>
            <a:ext cx="3884760" cy="3561480"/>
          </a:xfrm>
          <a:prstGeom prst="rect">
            <a:avLst/>
          </a:prstGeom>
          <a:ln>
            <a:noFill/>
          </a:ln>
        </p:spPr>
      </p:pic>
    </p:spTree>
  </p:cSld>
  <p:transition spd="med">
    <p:pull dir="l"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72" name="TextShape 2"/>
          <p:cNvSpPr txBox="1"/>
          <p:nvPr/>
        </p:nvSpPr>
        <p:spPr>
          <a:xfrm>
            <a:off x="457200" y="1628640"/>
            <a:ext cx="3682440" cy="465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Verschlagwortung &amp; Normierung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2200">
                <a:solidFill>
                  <a:srgbClr val="000000"/>
                </a:solidFill>
                <a:latin typeface="Calibri"/>
              </a:rPr>
              <a:t>Verschlagwortung unter theater-, kostüm- und kunsthistorischen Gesichtspunkten.</a:t>
            </a:r>
            <a:endParaRPr/>
          </a:p>
          <a:p>
            <a:pPr>
              <a:lnSpc>
                <a:spcPct val="100000"/>
              </a:lnSpc>
            </a:pPr>
            <a:r>
              <a:rPr lang="de-DE" sz="2200">
                <a:solidFill>
                  <a:srgbClr val="000000"/>
                </a:solidFill>
                <a:latin typeface="Calibri"/>
              </a:rPr>
              <a:t>Kostümentwurf mit iconclass:</a:t>
            </a:r>
            <a:endParaRPr/>
          </a:p>
          <a:p>
            <a:pPr>
              <a:lnSpc>
                <a:spcPct val="100000"/>
              </a:lnSpc>
            </a:pPr>
            <a:r>
              <a:rPr lang="de-DE" sz="2200">
                <a:solidFill>
                  <a:srgbClr val="000000"/>
                </a:solidFill>
                <a:latin typeface="Calibri"/>
              </a:rPr>
              <a:t>48C853 stage costume</a:t>
            </a:r>
            <a:endParaRPr/>
          </a:p>
          <a:p>
            <a:pPr>
              <a:lnSpc>
                <a:spcPct val="100000"/>
              </a:lnSpc>
            </a:pPr>
            <a:r>
              <a:rPr lang="de-DE" sz="2200">
                <a:solidFill>
                  <a:srgbClr val="000000"/>
                </a:solidFill>
                <a:latin typeface="Calibri"/>
              </a:rPr>
              <a:t>art · artist · civilization · costume · culture · drama · occupations · performance · play (drama) · society · stage (theatre) · stage costume · theatre · work of art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73" name="TextShape 3"/>
          <p:cNvSpPr txBox="1"/>
          <p:nvPr/>
        </p:nvSpPr>
        <p:spPr>
          <a:xfrm>
            <a:off x="4640760" y="1562760"/>
            <a:ext cx="3387240" cy="414540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74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4320" cy="479160"/>
          </a:xfrm>
          <a:prstGeom prst="rect">
            <a:avLst/>
          </a:prstGeom>
          <a:ln>
            <a:noFill/>
          </a:ln>
        </p:spPr>
      </p:pic>
      <p:pic>
        <p:nvPicPr>
          <p:cNvPr id="75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5289840" y="1989000"/>
            <a:ext cx="3084480" cy="4294440"/>
          </a:xfrm>
          <a:prstGeom prst="rect">
            <a:avLst/>
          </a:prstGeom>
          <a:ln>
            <a:noFill/>
          </a:ln>
        </p:spPr>
      </p:pic>
      <p:sp>
        <p:nvSpPr>
          <p:cNvPr id="76" name="CustomShape 4"/>
          <p:cNvSpPr/>
          <p:nvPr/>
        </p:nvSpPr>
        <p:spPr>
          <a:xfrm>
            <a:off x="5289840" y="6283440"/>
            <a:ext cx="308448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200">
                <a:solidFill>
                  <a:srgbClr val="000000"/>
                </a:solidFill>
                <a:latin typeface="Calibri"/>
              </a:rPr>
              <a:t>Traugott Müller, Kostümentwurf zu „Komödie der Irrungen“, 1934</a:t>
            </a:r>
            <a:endParaRPr/>
          </a:p>
        </p:txBody>
      </p:sp>
    </p:spTree>
  </p:cSld>
  <p:transition spd="med">
    <p:pull dir="l"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pic>
        <p:nvPicPr>
          <p:cNvPr id="78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4320" cy="479160"/>
          </a:xfrm>
          <a:prstGeom prst="rect">
            <a:avLst/>
          </a:prstGeom>
          <a:ln>
            <a:noFill/>
          </a:ln>
        </p:spPr>
      </p:pic>
      <p:pic>
        <p:nvPicPr>
          <p:cNvPr id="79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978840" y="1477800"/>
            <a:ext cx="7185600" cy="4824000"/>
          </a:xfrm>
          <a:prstGeom prst="rect">
            <a:avLst/>
          </a:prstGeom>
          <a:ln>
            <a:noFill/>
          </a:ln>
        </p:spPr>
      </p:pic>
    </p:spTree>
  </p:cSld>
  <p:transition spd="med">
    <p:pull dir="l"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pic>
        <p:nvPicPr>
          <p:cNvPr id="81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4320" cy="479160"/>
          </a:xfrm>
          <a:prstGeom prst="rect">
            <a:avLst/>
          </a:prstGeom>
          <a:ln>
            <a:noFill/>
          </a:ln>
        </p:spPr>
      </p:pic>
      <p:pic>
        <p:nvPicPr>
          <p:cNvPr id="82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391120" y="1610640"/>
            <a:ext cx="4361040" cy="4684680"/>
          </a:xfrm>
          <a:prstGeom prst="rect">
            <a:avLst/>
          </a:prstGeom>
          <a:ln>
            <a:noFill/>
          </a:ln>
        </p:spPr>
      </p:pic>
    </p:spTree>
  </p:cSld>
  <p:transition spd="med" advTm="4000">
    <p:pull dir="l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84" name="TextShape 2"/>
          <p:cNvSpPr txBox="1"/>
          <p:nvPr/>
        </p:nvSpPr>
        <p:spPr>
          <a:xfrm>
            <a:off x="611640" y="1628640"/>
            <a:ext cx="3096000" cy="463680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Die Fotografien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188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 Bühnenbild- und Szenenfotografien von: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Umbo, John Graudenz, Sasha Stone, Rosemarie Clausen, Willi Saeger u.a.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Namensnennung-Nicht kommerziell 3.0 Deutschland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(CC BY-NC 3.0 DE)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85" name="TextShape 3"/>
          <p:cNvSpPr txBox="1"/>
          <p:nvPr/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86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4320" cy="479160"/>
          </a:xfrm>
          <a:prstGeom prst="rect">
            <a:avLst/>
          </a:prstGeom>
          <a:ln>
            <a:noFill/>
          </a:ln>
        </p:spPr>
      </p:pic>
      <p:sp>
        <p:nvSpPr>
          <p:cNvPr id="87" name="CustomShape 4"/>
          <p:cNvSpPr/>
          <p:nvPr/>
        </p:nvSpPr>
        <p:spPr>
          <a:xfrm>
            <a:off x="3903480" y="4978800"/>
            <a:ext cx="447084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200">
                <a:solidFill>
                  <a:srgbClr val="000000"/>
                </a:solidFill>
                <a:latin typeface="Calibri"/>
              </a:rPr>
              <a:t>Fotografie von Rosemarie Clausen (1907-1990), „Die Jungfrau von Orleans“,  1939</a:t>
            </a:r>
            <a:endParaRPr/>
          </a:p>
        </p:txBody>
      </p:sp>
      <p:pic>
        <p:nvPicPr>
          <p:cNvPr id="88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903480" y="1989000"/>
            <a:ext cx="4470840" cy="3024000"/>
          </a:xfrm>
          <a:prstGeom prst="rect">
            <a:avLst/>
          </a:prstGeom>
          <a:ln>
            <a:noFill/>
          </a:ln>
        </p:spPr>
      </p:pic>
      <p:sp>
        <p:nvSpPr>
          <p:cNvPr id="89" name="CustomShape 5"/>
          <p:cNvSpPr/>
          <p:nvPr/>
        </p:nvSpPr>
        <p:spPr>
          <a:xfrm>
            <a:off x="3903480" y="5578200"/>
            <a:ext cx="4470840" cy="70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Abbildungsrecht von der Nachlassverwaltung erworben</a:t>
            </a:r>
            <a:endParaRPr/>
          </a:p>
        </p:txBody>
      </p:sp>
      <p:pic>
        <p:nvPicPr>
          <p:cNvPr id="90" name="Picture 2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692280" y="5839560"/>
            <a:ext cx="1007640" cy="484200"/>
          </a:xfrm>
          <a:prstGeom prst="rect">
            <a:avLst/>
          </a:prstGeom>
          <a:ln>
            <a:noFill/>
          </a:ln>
        </p:spPr>
      </p:pic>
    </p:spTree>
  </p:cSld>
  <p:transition spd="med">
    <p:pull dir="l"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pic>
        <p:nvPicPr>
          <p:cNvPr id="92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4320" cy="479160"/>
          </a:xfrm>
          <a:prstGeom prst="rect">
            <a:avLst/>
          </a:prstGeom>
          <a:ln>
            <a:noFill/>
          </a:ln>
        </p:spPr>
      </p:pic>
      <p:sp>
        <p:nvSpPr>
          <p:cNvPr id="93" name="CustomShape 2"/>
          <p:cNvSpPr/>
          <p:nvPr/>
        </p:nvSpPr>
        <p:spPr>
          <a:xfrm>
            <a:off x="4068000" y="5133600"/>
            <a:ext cx="430632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200">
                <a:solidFill>
                  <a:srgbClr val="000000"/>
                </a:solidFill>
                <a:latin typeface="Calibri"/>
              </a:rPr>
              <a:t>Fotografie von Hans Böhm, „Die Räuber“, 1926 </a:t>
            </a:r>
            <a:endParaRPr/>
          </a:p>
        </p:txBody>
      </p:sp>
      <p:sp>
        <p:nvSpPr>
          <p:cNvPr id="94" name="TextShape 3"/>
          <p:cNvSpPr txBox="1"/>
          <p:nvPr/>
        </p:nvSpPr>
        <p:spPr>
          <a:xfrm>
            <a:off x="457200" y="1600200"/>
            <a:ext cx="3106440" cy="470880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Die Fotografen -</a:t>
            </a:r>
            <a:endParaRPr/>
          </a:p>
          <a:p>
            <a:pPr>
              <a:lnSpc>
                <a:spcPct val="100000"/>
              </a:lnSpc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heterogener Bestand und heterogene Fotografien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Abbildungsrecht erworben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verwaistes Werk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Digitale Abbildungsrechte zu teuer (im Rahmen des Projekts)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Nachfahren haben kein Interesse am Werk</a:t>
            </a:r>
            <a:endParaRPr/>
          </a:p>
        </p:txBody>
      </p:sp>
      <p:pic>
        <p:nvPicPr>
          <p:cNvPr id="95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068000" y="1958400"/>
            <a:ext cx="4306320" cy="3175200"/>
          </a:xfrm>
          <a:prstGeom prst="rect">
            <a:avLst/>
          </a:prstGeom>
          <a:ln>
            <a:noFill/>
          </a:ln>
        </p:spPr>
      </p:pic>
      <p:sp>
        <p:nvSpPr>
          <p:cNvPr id="96" name="CustomShape 4"/>
          <p:cNvSpPr/>
          <p:nvPr/>
        </p:nvSpPr>
        <p:spPr>
          <a:xfrm>
            <a:off x="4068360" y="5589360"/>
            <a:ext cx="4306320" cy="70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Nachfahren haben kein Interesse am Werk</a:t>
            </a:r>
            <a:endParaRPr/>
          </a:p>
        </p:txBody>
      </p:sp>
    </p:spTree>
  </p:cSld>
  <p:transition spd="med">
    <p:pull dir="l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