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65" r:id="rId3"/>
    <p:sldId id="268" r:id="rId4"/>
    <p:sldId id="261" r:id="rId5"/>
    <p:sldId id="267" r:id="rId6"/>
    <p:sldId id="270" r:id="rId7"/>
    <p:sldId id="262" r:id="rId8"/>
    <p:sldId id="269" r:id="rId9"/>
    <p:sldId id="271" r:id="rId1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CCD6E0"/>
    <a:srgbClr val="FFCC00"/>
    <a:srgbClr val="8C0000"/>
    <a:srgbClr val="626000"/>
    <a:srgbClr val="FF9933"/>
    <a:srgbClr val="80808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18" autoAdjust="0"/>
    <p:restoredTop sz="94710" autoAdjust="0"/>
  </p:normalViewPr>
  <p:slideViewPr>
    <p:cSldViewPr snapToGrid="0">
      <p:cViewPr>
        <p:scale>
          <a:sx n="90" d="100"/>
          <a:sy n="90" d="100"/>
        </p:scale>
        <p:origin x="-3336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975345-0574-3749-899B-D369F4C69B04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33817359-4B7B-7646-9369-895C381781EA}">
      <dgm:prSet phldrT="[Text]" custT="1"/>
      <dgm:spPr>
        <a:solidFill>
          <a:schemeClr val="accent2"/>
        </a:solidFill>
      </dgm:spPr>
      <dgm:t>
        <a:bodyPr/>
        <a:lstStyle/>
        <a:p>
          <a:r>
            <a:rPr lang="de-DE" sz="1500" b="1" dirty="0" smtClean="0">
              <a:solidFill>
                <a:srgbClr val="003366"/>
              </a:solidFill>
            </a:rPr>
            <a:t>Digitalisierung</a:t>
          </a:r>
          <a:endParaRPr lang="de-DE" sz="1500" b="1" dirty="0">
            <a:solidFill>
              <a:srgbClr val="003366"/>
            </a:solidFill>
          </a:endParaRPr>
        </a:p>
      </dgm:t>
    </dgm:pt>
    <dgm:pt modelId="{F1DB1397-96A3-2B47-A175-045329EA237A}" type="parTrans" cxnId="{724CDD69-F664-F84C-B670-056E88E6A186}">
      <dgm:prSet/>
      <dgm:spPr/>
      <dgm:t>
        <a:bodyPr/>
        <a:lstStyle/>
        <a:p>
          <a:endParaRPr lang="de-DE"/>
        </a:p>
      </dgm:t>
    </dgm:pt>
    <dgm:pt modelId="{85FDF226-2550-234E-B04D-A881D7A7BB53}" type="sibTrans" cxnId="{724CDD69-F664-F84C-B670-056E88E6A186}">
      <dgm:prSet/>
      <dgm:spPr/>
      <dgm:t>
        <a:bodyPr/>
        <a:lstStyle/>
        <a:p>
          <a:endParaRPr lang="de-DE"/>
        </a:p>
      </dgm:t>
    </dgm:pt>
    <dgm:pt modelId="{32C442BC-F82A-CE41-B0B3-70E2D90E8869}">
      <dgm:prSet phldrT="[Text]"/>
      <dgm:spPr>
        <a:solidFill>
          <a:schemeClr val="accent2"/>
        </a:solidFill>
      </dgm:spPr>
      <dgm:t>
        <a:bodyPr/>
        <a:lstStyle/>
        <a:p>
          <a:r>
            <a:rPr lang="de-DE" b="1" dirty="0" smtClean="0">
              <a:solidFill>
                <a:srgbClr val="003366"/>
              </a:solidFill>
            </a:rPr>
            <a:t>Transkription</a:t>
          </a:r>
          <a:endParaRPr lang="de-DE" b="1" dirty="0">
            <a:solidFill>
              <a:srgbClr val="003366"/>
            </a:solidFill>
          </a:endParaRPr>
        </a:p>
      </dgm:t>
    </dgm:pt>
    <dgm:pt modelId="{0F247142-83C3-2041-8F27-AD8EF76D28B1}" type="parTrans" cxnId="{E67D5DB4-E6D6-434C-AE2E-25A232D0A68F}">
      <dgm:prSet/>
      <dgm:spPr/>
      <dgm:t>
        <a:bodyPr/>
        <a:lstStyle/>
        <a:p>
          <a:endParaRPr lang="de-DE"/>
        </a:p>
      </dgm:t>
    </dgm:pt>
    <dgm:pt modelId="{9636B1A3-7C33-454B-A9C5-57BEE5F6DF84}" type="sibTrans" cxnId="{E67D5DB4-E6D6-434C-AE2E-25A232D0A68F}">
      <dgm:prSet/>
      <dgm:spPr/>
      <dgm:t>
        <a:bodyPr/>
        <a:lstStyle/>
        <a:p>
          <a:endParaRPr lang="de-DE"/>
        </a:p>
      </dgm:t>
    </dgm:pt>
    <dgm:pt modelId="{D06ED837-27F8-0642-B7A3-3B09CC51147E}">
      <dgm:prSet phldrT="[Text]"/>
      <dgm:spPr>
        <a:solidFill>
          <a:schemeClr val="accent2"/>
        </a:solidFill>
      </dgm:spPr>
      <dgm:t>
        <a:bodyPr/>
        <a:lstStyle/>
        <a:p>
          <a:r>
            <a:rPr lang="de-DE" b="1" dirty="0" smtClean="0">
              <a:solidFill>
                <a:srgbClr val="003366"/>
              </a:solidFill>
            </a:rPr>
            <a:t>XML/TEI-Annotation</a:t>
          </a:r>
          <a:endParaRPr lang="de-DE" b="1" dirty="0">
            <a:solidFill>
              <a:srgbClr val="003366"/>
            </a:solidFill>
          </a:endParaRPr>
        </a:p>
      </dgm:t>
    </dgm:pt>
    <dgm:pt modelId="{FAD060C8-94AB-D946-BADD-7A29F56DCDF3}" type="parTrans" cxnId="{F2BD6914-C913-4946-8B08-76A47667CC64}">
      <dgm:prSet/>
      <dgm:spPr/>
      <dgm:t>
        <a:bodyPr/>
        <a:lstStyle/>
        <a:p>
          <a:endParaRPr lang="de-DE"/>
        </a:p>
      </dgm:t>
    </dgm:pt>
    <dgm:pt modelId="{2415CB28-A7BE-8C4E-8D71-D26CAFBF914E}" type="sibTrans" cxnId="{F2BD6914-C913-4946-8B08-76A47667CC64}">
      <dgm:prSet/>
      <dgm:spPr/>
      <dgm:t>
        <a:bodyPr/>
        <a:lstStyle/>
        <a:p>
          <a:endParaRPr lang="de-DE"/>
        </a:p>
      </dgm:t>
    </dgm:pt>
    <dgm:pt modelId="{6A63A1B7-210C-494D-A010-D9ECD249A0A8}">
      <dgm:prSet phldrT="[Text]"/>
      <dgm:spPr>
        <a:solidFill>
          <a:schemeClr val="accent2"/>
        </a:solidFill>
      </dgm:spPr>
      <dgm:t>
        <a:bodyPr/>
        <a:lstStyle/>
        <a:p>
          <a:r>
            <a:rPr lang="de-DE" b="1" dirty="0" smtClean="0">
              <a:solidFill>
                <a:srgbClr val="003366"/>
              </a:solidFill>
            </a:rPr>
            <a:t>Online-Zugänglichkeit</a:t>
          </a:r>
          <a:endParaRPr lang="de-DE" b="1" dirty="0">
            <a:solidFill>
              <a:srgbClr val="003366"/>
            </a:solidFill>
          </a:endParaRPr>
        </a:p>
      </dgm:t>
    </dgm:pt>
    <dgm:pt modelId="{9C291E98-0689-4D4A-9425-E81524C8BD17}" type="parTrans" cxnId="{A483E621-F48C-8A4D-8BCB-FFBEBA575B14}">
      <dgm:prSet/>
      <dgm:spPr/>
      <dgm:t>
        <a:bodyPr/>
        <a:lstStyle/>
        <a:p>
          <a:endParaRPr lang="de-DE"/>
        </a:p>
      </dgm:t>
    </dgm:pt>
    <dgm:pt modelId="{B4531B66-F17E-C64B-86D5-D11A7909AD3B}" type="sibTrans" cxnId="{A483E621-F48C-8A4D-8BCB-FFBEBA575B14}">
      <dgm:prSet/>
      <dgm:spPr/>
      <dgm:t>
        <a:bodyPr/>
        <a:lstStyle/>
        <a:p>
          <a:endParaRPr lang="de-DE"/>
        </a:p>
      </dgm:t>
    </dgm:pt>
    <dgm:pt modelId="{64A30BC0-894F-9D45-87C0-87C9CD8FE8BE}" type="pres">
      <dgm:prSet presAssocID="{12975345-0574-3749-899B-D369F4C69B04}" presName="Name0" presStyleCnt="0">
        <dgm:presLayoutVars>
          <dgm:dir/>
          <dgm:animLvl val="lvl"/>
          <dgm:resizeHandles val="exact"/>
        </dgm:presLayoutVars>
      </dgm:prSet>
      <dgm:spPr/>
    </dgm:pt>
    <dgm:pt modelId="{51D69D3E-202C-A841-8C4F-9DC8DA8517B9}" type="pres">
      <dgm:prSet presAssocID="{33817359-4B7B-7646-9369-895C381781E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E52CFE7-D127-2A4A-B621-60087291D4D2}" type="pres">
      <dgm:prSet presAssocID="{85FDF226-2550-234E-B04D-A881D7A7BB53}" presName="parTxOnlySpace" presStyleCnt="0"/>
      <dgm:spPr/>
    </dgm:pt>
    <dgm:pt modelId="{583D0FF6-9CA5-5846-A092-B0D66BD463E3}" type="pres">
      <dgm:prSet presAssocID="{32C442BC-F82A-CE41-B0B3-70E2D90E8869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69A42B2-BC23-384F-8C8D-2523AE41B9E4}" type="pres">
      <dgm:prSet presAssocID="{9636B1A3-7C33-454B-A9C5-57BEE5F6DF84}" presName="parTxOnlySpace" presStyleCnt="0"/>
      <dgm:spPr/>
    </dgm:pt>
    <dgm:pt modelId="{C878369B-52A4-C349-8337-076ABF068A52}" type="pres">
      <dgm:prSet presAssocID="{D06ED837-27F8-0642-B7A3-3B09CC51147E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C5A09E7-AA01-2646-B640-6BC6F64CE6B0}" type="pres">
      <dgm:prSet presAssocID="{2415CB28-A7BE-8C4E-8D71-D26CAFBF914E}" presName="parTxOnlySpace" presStyleCnt="0"/>
      <dgm:spPr/>
    </dgm:pt>
    <dgm:pt modelId="{809545BF-E5A4-A243-80CE-A0BA40EB1F1A}" type="pres">
      <dgm:prSet presAssocID="{6A63A1B7-210C-494D-A010-D9ECD249A0A8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1DC730A6-E058-004F-B9A0-D045B6F10A7E}" type="presOf" srcId="{32C442BC-F82A-CE41-B0B3-70E2D90E8869}" destId="{583D0FF6-9CA5-5846-A092-B0D66BD463E3}" srcOrd="0" destOrd="0" presId="urn:microsoft.com/office/officeart/2005/8/layout/chevron1"/>
    <dgm:cxn modelId="{10601126-87A5-8840-B862-B14DC25E7B54}" type="presOf" srcId="{D06ED837-27F8-0642-B7A3-3B09CC51147E}" destId="{C878369B-52A4-C349-8337-076ABF068A52}" srcOrd="0" destOrd="0" presId="urn:microsoft.com/office/officeart/2005/8/layout/chevron1"/>
    <dgm:cxn modelId="{F2BD6914-C913-4946-8B08-76A47667CC64}" srcId="{12975345-0574-3749-899B-D369F4C69B04}" destId="{D06ED837-27F8-0642-B7A3-3B09CC51147E}" srcOrd="2" destOrd="0" parTransId="{FAD060C8-94AB-D946-BADD-7A29F56DCDF3}" sibTransId="{2415CB28-A7BE-8C4E-8D71-D26CAFBF914E}"/>
    <dgm:cxn modelId="{A483E621-F48C-8A4D-8BCB-FFBEBA575B14}" srcId="{12975345-0574-3749-899B-D369F4C69B04}" destId="{6A63A1B7-210C-494D-A010-D9ECD249A0A8}" srcOrd="3" destOrd="0" parTransId="{9C291E98-0689-4D4A-9425-E81524C8BD17}" sibTransId="{B4531B66-F17E-C64B-86D5-D11A7909AD3B}"/>
    <dgm:cxn modelId="{E67D5DB4-E6D6-434C-AE2E-25A232D0A68F}" srcId="{12975345-0574-3749-899B-D369F4C69B04}" destId="{32C442BC-F82A-CE41-B0B3-70E2D90E8869}" srcOrd="1" destOrd="0" parTransId="{0F247142-83C3-2041-8F27-AD8EF76D28B1}" sibTransId="{9636B1A3-7C33-454B-A9C5-57BEE5F6DF84}"/>
    <dgm:cxn modelId="{724CDD69-F664-F84C-B670-056E88E6A186}" srcId="{12975345-0574-3749-899B-D369F4C69B04}" destId="{33817359-4B7B-7646-9369-895C381781EA}" srcOrd="0" destOrd="0" parTransId="{F1DB1397-96A3-2B47-A175-045329EA237A}" sibTransId="{85FDF226-2550-234E-B04D-A881D7A7BB53}"/>
    <dgm:cxn modelId="{F46F5358-C81D-AC49-A59D-6F0E1AE04807}" type="presOf" srcId="{6A63A1B7-210C-494D-A010-D9ECD249A0A8}" destId="{809545BF-E5A4-A243-80CE-A0BA40EB1F1A}" srcOrd="0" destOrd="0" presId="urn:microsoft.com/office/officeart/2005/8/layout/chevron1"/>
    <dgm:cxn modelId="{551D278F-040A-1641-A394-D52C3F818E09}" type="presOf" srcId="{12975345-0574-3749-899B-D369F4C69B04}" destId="{64A30BC0-894F-9D45-87C0-87C9CD8FE8BE}" srcOrd="0" destOrd="0" presId="urn:microsoft.com/office/officeart/2005/8/layout/chevron1"/>
    <dgm:cxn modelId="{FBFFB07C-B562-0749-99BF-61778F66E5EB}" type="presOf" srcId="{33817359-4B7B-7646-9369-895C381781EA}" destId="{51D69D3E-202C-A841-8C4F-9DC8DA8517B9}" srcOrd="0" destOrd="0" presId="urn:microsoft.com/office/officeart/2005/8/layout/chevron1"/>
    <dgm:cxn modelId="{F2791194-1AD1-944B-9042-3F5F91861CF1}" type="presParOf" srcId="{64A30BC0-894F-9D45-87C0-87C9CD8FE8BE}" destId="{51D69D3E-202C-A841-8C4F-9DC8DA8517B9}" srcOrd="0" destOrd="0" presId="urn:microsoft.com/office/officeart/2005/8/layout/chevron1"/>
    <dgm:cxn modelId="{221944FF-9937-A04F-B4BA-6ECE4D16B8B0}" type="presParOf" srcId="{64A30BC0-894F-9D45-87C0-87C9CD8FE8BE}" destId="{1E52CFE7-D127-2A4A-B621-60087291D4D2}" srcOrd="1" destOrd="0" presId="urn:microsoft.com/office/officeart/2005/8/layout/chevron1"/>
    <dgm:cxn modelId="{2EFD708B-2427-2A47-A690-510983D62DA7}" type="presParOf" srcId="{64A30BC0-894F-9D45-87C0-87C9CD8FE8BE}" destId="{583D0FF6-9CA5-5846-A092-B0D66BD463E3}" srcOrd="2" destOrd="0" presId="urn:microsoft.com/office/officeart/2005/8/layout/chevron1"/>
    <dgm:cxn modelId="{AAE2BE13-20C5-FD44-8C77-40C98B163799}" type="presParOf" srcId="{64A30BC0-894F-9D45-87C0-87C9CD8FE8BE}" destId="{469A42B2-BC23-384F-8C8D-2523AE41B9E4}" srcOrd="3" destOrd="0" presId="urn:microsoft.com/office/officeart/2005/8/layout/chevron1"/>
    <dgm:cxn modelId="{5879C77B-2CAC-C049-9267-031B24B14002}" type="presParOf" srcId="{64A30BC0-894F-9D45-87C0-87C9CD8FE8BE}" destId="{C878369B-52A4-C349-8337-076ABF068A52}" srcOrd="4" destOrd="0" presId="urn:microsoft.com/office/officeart/2005/8/layout/chevron1"/>
    <dgm:cxn modelId="{7B139F79-4E27-464F-A55A-9346BE3E5056}" type="presParOf" srcId="{64A30BC0-894F-9D45-87C0-87C9CD8FE8BE}" destId="{9C5A09E7-AA01-2646-B640-6BC6F64CE6B0}" srcOrd="5" destOrd="0" presId="urn:microsoft.com/office/officeart/2005/8/layout/chevron1"/>
    <dgm:cxn modelId="{9835E04B-62A2-2646-A2E5-C39D9B217048}" type="presParOf" srcId="{64A30BC0-894F-9D45-87C0-87C9CD8FE8BE}" destId="{809545BF-E5A4-A243-80CE-A0BA40EB1F1A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69D3E-202C-A841-8C4F-9DC8DA8517B9}">
      <dsp:nvSpPr>
        <dsp:cNvPr id="0" name=""/>
        <dsp:cNvSpPr/>
      </dsp:nvSpPr>
      <dsp:spPr>
        <a:xfrm>
          <a:off x="4008" y="1870219"/>
          <a:ext cx="2333603" cy="933441"/>
        </a:xfrm>
        <a:prstGeom prst="chevron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b="1" kern="1200" dirty="0" smtClean="0">
              <a:solidFill>
                <a:srgbClr val="003366"/>
              </a:solidFill>
            </a:rPr>
            <a:t>Digitalisierung</a:t>
          </a:r>
          <a:endParaRPr lang="de-DE" sz="1500" b="1" kern="1200" dirty="0">
            <a:solidFill>
              <a:srgbClr val="003366"/>
            </a:solidFill>
          </a:endParaRPr>
        </a:p>
      </dsp:txBody>
      <dsp:txXfrm>
        <a:off x="470729" y="1870219"/>
        <a:ext cx="1400162" cy="933441"/>
      </dsp:txXfrm>
    </dsp:sp>
    <dsp:sp modelId="{583D0FF6-9CA5-5846-A092-B0D66BD463E3}">
      <dsp:nvSpPr>
        <dsp:cNvPr id="0" name=""/>
        <dsp:cNvSpPr/>
      </dsp:nvSpPr>
      <dsp:spPr>
        <a:xfrm>
          <a:off x="2104251" y="1870219"/>
          <a:ext cx="2333603" cy="933441"/>
        </a:xfrm>
        <a:prstGeom prst="chevron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>
              <a:solidFill>
                <a:srgbClr val="003366"/>
              </a:solidFill>
            </a:rPr>
            <a:t>Transkription</a:t>
          </a:r>
          <a:endParaRPr lang="de-DE" sz="1400" b="1" kern="1200" dirty="0">
            <a:solidFill>
              <a:srgbClr val="003366"/>
            </a:solidFill>
          </a:endParaRPr>
        </a:p>
      </dsp:txBody>
      <dsp:txXfrm>
        <a:off x="2570972" y="1870219"/>
        <a:ext cx="1400162" cy="933441"/>
      </dsp:txXfrm>
    </dsp:sp>
    <dsp:sp modelId="{C878369B-52A4-C349-8337-076ABF068A52}">
      <dsp:nvSpPr>
        <dsp:cNvPr id="0" name=""/>
        <dsp:cNvSpPr/>
      </dsp:nvSpPr>
      <dsp:spPr>
        <a:xfrm>
          <a:off x="4204494" y="1870219"/>
          <a:ext cx="2333603" cy="933441"/>
        </a:xfrm>
        <a:prstGeom prst="chevron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>
              <a:solidFill>
                <a:srgbClr val="003366"/>
              </a:solidFill>
            </a:rPr>
            <a:t>XML/TEI-Annotation</a:t>
          </a:r>
          <a:endParaRPr lang="de-DE" sz="1400" b="1" kern="1200" dirty="0">
            <a:solidFill>
              <a:srgbClr val="003366"/>
            </a:solidFill>
          </a:endParaRPr>
        </a:p>
      </dsp:txBody>
      <dsp:txXfrm>
        <a:off x="4671215" y="1870219"/>
        <a:ext cx="1400162" cy="933441"/>
      </dsp:txXfrm>
    </dsp:sp>
    <dsp:sp modelId="{809545BF-E5A4-A243-80CE-A0BA40EB1F1A}">
      <dsp:nvSpPr>
        <dsp:cNvPr id="0" name=""/>
        <dsp:cNvSpPr/>
      </dsp:nvSpPr>
      <dsp:spPr>
        <a:xfrm>
          <a:off x="6304737" y="1870219"/>
          <a:ext cx="2333603" cy="933441"/>
        </a:xfrm>
        <a:prstGeom prst="chevron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>
              <a:solidFill>
                <a:srgbClr val="003366"/>
              </a:solidFill>
            </a:rPr>
            <a:t>Online-Zugänglichkeit</a:t>
          </a:r>
          <a:endParaRPr lang="de-DE" sz="1400" b="1" kern="1200" dirty="0">
            <a:solidFill>
              <a:srgbClr val="003366"/>
            </a:solidFill>
          </a:endParaRPr>
        </a:p>
      </dsp:txBody>
      <dsp:txXfrm>
        <a:off x="6771458" y="1870219"/>
        <a:ext cx="1400162" cy="933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757" tIns="47378" rIns="94757" bIns="47378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solidFill>
                  <a:srgbClr val="00245B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9986EC34-FD89-4CFD-A965-DDBA7D3F6D5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61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8" rIns="94757" bIns="47378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04BE690-28C5-4E88-9165-41BDC99B363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534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8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b="1"/>
            </a:lvl1pPr>
          </a:lstStyle>
          <a:p>
            <a:r>
              <a:rPr lang="de-DE"/>
              <a:t>Fachbereich, Titel, Datum</a:t>
            </a:r>
          </a:p>
        </p:txBody>
      </p:sp>
      <p:pic>
        <p:nvPicPr>
          <p:cNvPr id="45064" name="Picture 24" descr="Logo_RGB_300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8938" y="144463"/>
            <a:ext cx="2138362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6665913"/>
            <a:ext cx="9144000" cy="1920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Verdana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838200"/>
            <a:ext cx="2160587" cy="54784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838200"/>
            <a:ext cx="6329363" cy="54784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808163"/>
            <a:ext cx="424497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08163"/>
            <a:ext cx="424497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Titel, Datum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6665913"/>
            <a:ext cx="9144000" cy="1920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de-DE">
              <a:latin typeface="Verdana" pitchFamily="34" charset="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619250"/>
            <a:ext cx="8642350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084379"/>
            <a:ext cx="8642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327686" name="Rectangle 6"/>
          <p:cNvSpPr>
            <a:spLocks noChangeArrowheads="1"/>
          </p:cNvSpPr>
          <p:nvPr/>
        </p:nvSpPr>
        <p:spPr bwMode="auto">
          <a:xfrm>
            <a:off x="7610475" y="6627813"/>
            <a:ext cx="1227138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68D1BD34-3039-4EEF-AB28-9DC64D50EDE2}" type="slidenum">
              <a:rPr lang="de-DE" sz="1000" b="1">
                <a:solidFill>
                  <a:srgbClr val="5F5F5F"/>
                </a:solidFill>
              </a:rPr>
              <a:pPr algn="r">
                <a:defRPr/>
              </a:pPr>
              <a:t>‹Nr.›</a:t>
            </a:fld>
            <a:endParaRPr lang="de-DE" sz="1000" b="1">
              <a:solidFill>
                <a:srgbClr val="5F5F5F"/>
              </a:solidFill>
            </a:endParaRPr>
          </a:p>
        </p:txBody>
      </p:sp>
      <p:sp>
        <p:nvSpPr>
          <p:cNvPr id="3276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629400"/>
            <a:ext cx="5976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5F5F5F"/>
                </a:solidFill>
              </a:defRPr>
            </a:lvl1pPr>
          </a:lstStyle>
          <a:p>
            <a:r>
              <a:rPr lang="de-DE"/>
              <a:t>Titel, Datum</a:t>
            </a:r>
          </a:p>
        </p:txBody>
      </p:sp>
      <p:pic>
        <p:nvPicPr>
          <p:cNvPr id="2056" name="Picture 24" descr="Logo_RGB_300dpi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3077" y="176361"/>
            <a:ext cx="3105645" cy="82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 descr="digis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4038490" y="393416"/>
            <a:ext cx="1521629" cy="484885"/>
          </a:xfrm>
          <a:prstGeom prst="rect">
            <a:avLst/>
          </a:prstGeom>
        </p:spPr>
      </p:pic>
      <p:pic>
        <p:nvPicPr>
          <p:cNvPr id="9" name="Grafik 8" descr="Senatskanzlei_KA_flach_cmyk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5930260" y="430367"/>
            <a:ext cx="2947938" cy="3489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9pPr>
    </p:titleStyle>
    <p:bodyStyle>
      <a:lvl1pPr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3556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2pPr>
      <a:lvl3pPr marL="723900" indent="-1889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3pPr>
      <a:lvl4pPr marL="107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4pPr>
      <a:lvl5pPr marL="14351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5pPr>
      <a:lvl6pPr marL="18923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6pPr>
      <a:lvl7pPr marL="234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7pPr>
      <a:lvl8pPr marL="28067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8pPr>
      <a:lvl9pPr marL="32639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spect="1"/>
          </p:cNvSpPr>
          <p:nvPr/>
        </p:nvSpPr>
        <p:spPr>
          <a:xfrm>
            <a:off x="0" y="1116366"/>
            <a:ext cx="9144000" cy="1159003"/>
          </a:xfrm>
          <a:prstGeom prst="rect">
            <a:avLst/>
          </a:prstGeom>
          <a:solidFill>
            <a:srgbClr val="B2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6444" tIns="103222" rIns="206444" bIns="103222" anchor="ctr"/>
          <a:lstStyle/>
          <a:p>
            <a:pPr defTabSz="2890215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-42532" y="971041"/>
            <a:ext cx="8856921" cy="96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600" b="0" i="1" baseline="0" smtClean="0">
                <a:solidFill>
                  <a:srgbClr val="003366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de-DE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Digitalisierungsprojekt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Max Reinhardts Regiebuch zu „</a:t>
            </a:r>
            <a:r>
              <a:rPr kumimoji="0" lang="de-DE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Dantons</a:t>
            </a:r>
            <a:r>
              <a:rPr kumimoji="0" lang="de-DE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Tod“ (1916)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600" b="1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23283" y="1871293"/>
            <a:ext cx="8654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3366"/>
                </a:solidFill>
              </a:rPr>
              <a:t>Theaterhistorische Sammlungen der FU Berlin | Institut für Theaterwissenschaft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44548" y="2371102"/>
            <a:ext cx="8463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1400" i="1" dirty="0" smtClean="0">
                <a:solidFill>
                  <a:srgbClr val="003366"/>
                </a:solidFill>
              </a:rPr>
              <a:t>Projektleitung: Dr. Peter Jammerthal, Prof. Dr. Doris </a:t>
            </a:r>
            <a:r>
              <a:rPr lang="de-DE" altLang="de-DE" sz="1400" i="1" dirty="0" err="1" smtClean="0">
                <a:solidFill>
                  <a:srgbClr val="003366"/>
                </a:solidFill>
              </a:rPr>
              <a:t>Kolesch</a:t>
            </a:r>
            <a:r>
              <a:rPr lang="de-DE" altLang="de-DE" sz="1400" i="1" dirty="0" smtClean="0">
                <a:solidFill>
                  <a:srgbClr val="003366"/>
                </a:solidFill>
              </a:rPr>
              <a:t> und Prof. Dr. Matthias </a:t>
            </a:r>
            <a:r>
              <a:rPr lang="de-DE" altLang="de-DE" sz="1400" i="1" dirty="0" err="1" smtClean="0">
                <a:solidFill>
                  <a:srgbClr val="003366"/>
                </a:solidFill>
              </a:rPr>
              <a:t>Warstat</a:t>
            </a:r>
            <a:endParaRPr lang="de-DE" altLang="de-DE" sz="1400" i="1" dirty="0" smtClean="0">
              <a:solidFill>
                <a:srgbClr val="003366"/>
              </a:solidFill>
            </a:endParaRPr>
          </a:p>
          <a:p>
            <a:pPr>
              <a:spcBef>
                <a:spcPts val="0"/>
              </a:spcBef>
            </a:pPr>
            <a:r>
              <a:rPr lang="de-DE" altLang="de-DE" sz="1400" i="1" dirty="0" smtClean="0">
                <a:solidFill>
                  <a:srgbClr val="003366"/>
                </a:solidFill>
              </a:rPr>
              <a:t>Wissenschaftlicher Mitarbeiter: Julian Nordhues</a:t>
            </a:r>
            <a:endParaRPr lang="de-DE" sz="1400" i="1" dirty="0">
              <a:solidFill>
                <a:srgbClr val="003366"/>
              </a:solidFill>
            </a:endParaRPr>
          </a:p>
        </p:txBody>
      </p:sp>
      <p:pic>
        <p:nvPicPr>
          <p:cNvPr id="5" name="Grafik 4" descr="Regiebuch_Cover.jpg"/>
          <p:cNvPicPr>
            <a:picLocks noChangeAspect="1"/>
          </p:cNvPicPr>
          <p:nvPr/>
        </p:nvPicPr>
        <p:blipFill>
          <a:blip r:embed="rId2" cstate="print"/>
          <a:srcRect l="3479" t="4294" r="5651" b="4020"/>
          <a:stretch>
            <a:fillRect/>
          </a:stretch>
        </p:blipFill>
        <p:spPr>
          <a:xfrm>
            <a:off x="350869" y="3009041"/>
            <a:ext cx="2764465" cy="3179135"/>
          </a:xfrm>
          <a:prstGeom prst="rect">
            <a:avLst/>
          </a:prstGeom>
          <a:effectLst>
            <a:outerShdw blurRad="190500" algn="ctr" rotWithShape="0">
              <a:schemeClr val="tx1">
                <a:lumMod val="50000"/>
                <a:lumOff val="50000"/>
                <a:alpha val="70000"/>
              </a:schemeClr>
            </a:outerShdw>
          </a:effectLst>
        </p:spPr>
      </p:pic>
      <p:pic>
        <p:nvPicPr>
          <p:cNvPr id="6" name="Grafik 5" descr="Regiebuch_Max_Reinhardt_008.jpg"/>
          <p:cNvPicPr>
            <a:picLocks noChangeAspect="1"/>
          </p:cNvPicPr>
          <p:nvPr/>
        </p:nvPicPr>
        <p:blipFill>
          <a:blip r:embed="rId3" cstate="print"/>
          <a:srcRect l="2041" t="3248" r="1495" b="2010"/>
          <a:stretch>
            <a:fillRect/>
          </a:stretch>
        </p:blipFill>
        <p:spPr>
          <a:xfrm>
            <a:off x="2785723" y="3206772"/>
            <a:ext cx="6145625" cy="3576820"/>
          </a:xfrm>
          <a:prstGeom prst="rect">
            <a:avLst/>
          </a:prstGeom>
          <a:effectLst>
            <a:outerShdw blurRad="190500" algn="ctr" rotWithShape="0">
              <a:schemeClr val="tx1">
                <a:alpha val="70000"/>
              </a:schemeClr>
            </a:outerShdw>
          </a:effec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Regiebuch_Max_Reinhardt_009 Kopi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31" y="1479173"/>
            <a:ext cx="7732221" cy="4765980"/>
          </a:xfrm>
          <a:prstGeom prst="rect">
            <a:avLst/>
          </a:prstGeom>
          <a:effectLst>
            <a:outerShdw blurRad="190500" dir="27000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hteck 11"/>
          <p:cNvSpPr>
            <a:spLocks noChangeAspect="1"/>
          </p:cNvSpPr>
          <p:nvPr/>
        </p:nvSpPr>
        <p:spPr>
          <a:xfrm>
            <a:off x="6138333" y="2957168"/>
            <a:ext cx="3005667" cy="833726"/>
          </a:xfrm>
          <a:prstGeom prst="rect">
            <a:avLst/>
          </a:prstGeom>
          <a:solidFill>
            <a:srgbClr val="B2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6444" tIns="103222" rIns="206444" bIns="103222" anchor="ctr"/>
          <a:lstStyle/>
          <a:p>
            <a:pPr defTabSz="28902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rgbClr val="003366"/>
                </a:solidFill>
              </a:rPr>
              <a:t>Das Regiebuch</a:t>
            </a:r>
            <a:endParaRPr lang="de-DE" sz="2800" dirty="0">
              <a:solidFill>
                <a:srgbClr val="003366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0824" y="6629400"/>
            <a:ext cx="8187619" cy="228600"/>
          </a:xfrm>
        </p:spPr>
        <p:txBody>
          <a:bodyPr/>
          <a:lstStyle/>
          <a:p>
            <a:r>
              <a:rPr lang="de-DE" dirty="0" smtClean="0"/>
              <a:t>Digitalisierungsprojekt „Max </a:t>
            </a:r>
            <a:r>
              <a:rPr lang="de-DE" dirty="0"/>
              <a:t>Reinhardts Regiebuch zu </a:t>
            </a:r>
            <a:r>
              <a:rPr lang="de-DE" dirty="0" smtClean="0"/>
              <a:t>‚Dantons Tod‘ </a:t>
            </a:r>
            <a:r>
              <a:rPr lang="de-DE" dirty="0"/>
              <a:t>(1916</a:t>
            </a:r>
            <a:r>
              <a:rPr lang="de-DE" dirty="0" smtClean="0"/>
              <a:t>)“, Workshop 15.12.2016 (Julian Nordhues, FU Berlin)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981465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5562743"/>
              </p:ext>
            </p:extLst>
          </p:nvPr>
        </p:nvGraphicFramePr>
        <p:xfrm>
          <a:off x="250825" y="654933"/>
          <a:ext cx="8642350" cy="4673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0824" y="6629400"/>
            <a:ext cx="8187619" cy="228600"/>
          </a:xfrm>
        </p:spPr>
        <p:txBody>
          <a:bodyPr/>
          <a:lstStyle/>
          <a:p>
            <a:r>
              <a:rPr lang="de-DE" dirty="0" smtClean="0"/>
              <a:t>Digitalisierungsprojekt „Max </a:t>
            </a:r>
            <a:r>
              <a:rPr lang="de-DE" dirty="0"/>
              <a:t>Reinhardts Regiebuch zu </a:t>
            </a:r>
            <a:r>
              <a:rPr lang="de-DE" dirty="0" smtClean="0"/>
              <a:t>‚Dantons Tod‘ </a:t>
            </a:r>
            <a:r>
              <a:rPr lang="de-DE" dirty="0"/>
              <a:t>(1916</a:t>
            </a:r>
            <a:r>
              <a:rPr lang="de-DE" dirty="0" smtClean="0"/>
              <a:t>)“, Workshop 15.12.2016 (Julian Nordhues, FU Berlin) </a:t>
            </a:r>
            <a:endParaRPr lang="de-DE" dirty="0"/>
          </a:p>
        </p:txBody>
      </p:sp>
      <p:sp>
        <p:nvSpPr>
          <p:cNvPr id="6" name="Rechteck 5"/>
          <p:cNvSpPr>
            <a:spLocks noChangeAspect="1"/>
          </p:cNvSpPr>
          <p:nvPr/>
        </p:nvSpPr>
        <p:spPr>
          <a:xfrm>
            <a:off x="-3842" y="1228157"/>
            <a:ext cx="3080063" cy="6145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6444" tIns="103222" rIns="206444" bIns="103222" anchor="ctr"/>
          <a:lstStyle/>
          <a:p>
            <a:pPr defTabSz="28902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rgbClr val="003366"/>
                </a:solidFill>
              </a:rPr>
              <a:t>Projektphasen</a:t>
            </a:r>
            <a:endParaRPr lang="de-DE" sz="2800" dirty="0">
              <a:solidFill>
                <a:srgbClr val="003366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87295" y="2303443"/>
            <a:ext cx="478118" cy="47811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charset="0"/>
              </a:rPr>
              <a:t>1.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692399" y="2293152"/>
            <a:ext cx="478118" cy="47811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rgbClr val="003366"/>
                </a:solidFill>
              </a:rPr>
              <a:t>2</a:t>
            </a: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charset="0"/>
              </a:rPr>
              <a:t>.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742330" y="2295309"/>
            <a:ext cx="478118" cy="47811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rgbClr val="003366"/>
                </a:solidFill>
              </a:rPr>
              <a:t>3</a:t>
            </a: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charset="0"/>
              </a:rPr>
              <a:t>.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896847" y="2298296"/>
            <a:ext cx="478118" cy="47811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>
                <a:solidFill>
                  <a:srgbClr val="003366"/>
                </a:solidFill>
              </a:rPr>
              <a:t>4</a:t>
            </a: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charset="0"/>
              </a:rPr>
              <a:t>.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latin typeface="Arial" charset="0"/>
            </a:endParaRPr>
          </a:p>
        </p:txBody>
      </p:sp>
      <p:cxnSp>
        <p:nvCxnSpPr>
          <p:cNvPr id="19" name="Gerade Verbindung mit Pfeil 18"/>
          <p:cNvCxnSpPr/>
          <p:nvPr/>
        </p:nvCxnSpPr>
        <p:spPr bwMode="auto">
          <a:xfrm>
            <a:off x="239059" y="5368866"/>
            <a:ext cx="8636000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feld 22"/>
          <p:cNvSpPr txBox="1"/>
          <p:nvPr/>
        </p:nvSpPr>
        <p:spPr>
          <a:xfrm>
            <a:off x="395111" y="3523641"/>
            <a:ext cx="1905000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Symbol" charset="2"/>
              <a:buChar char="-"/>
            </a:pPr>
            <a:r>
              <a:rPr lang="de-DE" sz="1400" dirty="0">
                <a:solidFill>
                  <a:srgbClr val="003366"/>
                </a:solidFill>
              </a:rPr>
              <a:t>g</a:t>
            </a:r>
            <a:r>
              <a:rPr lang="de-DE" sz="1400" dirty="0" smtClean="0">
                <a:solidFill>
                  <a:srgbClr val="003366"/>
                </a:solidFill>
              </a:rPr>
              <a:t>esamtes Regiebuch</a:t>
            </a:r>
          </a:p>
          <a:p>
            <a:pPr marL="285750" indent="-285750">
              <a:spcBef>
                <a:spcPts val="300"/>
              </a:spcBef>
              <a:buFont typeface="Symbol" charset="2"/>
              <a:buChar char="-"/>
            </a:pPr>
            <a:r>
              <a:rPr lang="de-DE" sz="1400" dirty="0">
                <a:solidFill>
                  <a:srgbClr val="003366"/>
                </a:solidFill>
              </a:rPr>
              <a:t>e</a:t>
            </a:r>
            <a:r>
              <a:rPr lang="de-DE" sz="1400" dirty="0" smtClean="0">
                <a:solidFill>
                  <a:srgbClr val="003366"/>
                </a:solidFill>
              </a:rPr>
              <a:t>xterne Dienstleister</a:t>
            </a:r>
            <a:endParaRPr lang="de-DE" sz="1400" dirty="0">
              <a:solidFill>
                <a:srgbClr val="003366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427110" y="3511688"/>
            <a:ext cx="2173111" cy="777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Symbol" charset="2"/>
              <a:buChar char="-"/>
            </a:pPr>
            <a:r>
              <a:rPr lang="de-DE" sz="1400" dirty="0" smtClean="0">
                <a:solidFill>
                  <a:srgbClr val="003366"/>
                </a:solidFill>
              </a:rPr>
              <a:t>gesamtes Regiebuch </a:t>
            </a:r>
          </a:p>
          <a:p>
            <a:pPr marL="285750" indent="-285750">
              <a:spcBef>
                <a:spcPts val="300"/>
              </a:spcBef>
              <a:buFont typeface="Symbol" charset="2"/>
              <a:buChar char="-"/>
            </a:pPr>
            <a:r>
              <a:rPr lang="de-DE" sz="1400" dirty="0">
                <a:solidFill>
                  <a:srgbClr val="003366"/>
                </a:solidFill>
              </a:rPr>
              <a:t>b</a:t>
            </a:r>
            <a:r>
              <a:rPr lang="de-DE" sz="1400" dirty="0" smtClean="0">
                <a:solidFill>
                  <a:srgbClr val="003366"/>
                </a:solidFill>
              </a:rPr>
              <a:t>islang zwei Durchgänge</a:t>
            </a:r>
            <a:endParaRPr lang="de-DE" sz="1400" dirty="0">
              <a:solidFill>
                <a:srgbClr val="003366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396857" y="3499735"/>
            <a:ext cx="2305921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Symbol" charset="2"/>
              <a:buChar char="-"/>
            </a:pPr>
            <a:r>
              <a:rPr lang="de-DE" sz="1400" dirty="0" smtClean="0">
                <a:solidFill>
                  <a:srgbClr val="003366"/>
                </a:solidFill>
              </a:rPr>
              <a:t>Basis-Annotation: gesamtes Regiebuch</a:t>
            </a:r>
          </a:p>
          <a:p>
            <a:pPr marL="285750" indent="-285750">
              <a:spcBef>
                <a:spcPts val="300"/>
              </a:spcBef>
              <a:buFont typeface="Symbol" charset="2"/>
              <a:buChar char="-"/>
            </a:pPr>
            <a:r>
              <a:rPr lang="de-DE" sz="1400" dirty="0" smtClean="0">
                <a:solidFill>
                  <a:srgbClr val="003366"/>
                </a:solidFill>
              </a:rPr>
              <a:t>detaillierte Annotation: erste drei Doppelseiten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6762376" y="3502724"/>
            <a:ext cx="2254623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Symbol" charset="2"/>
              <a:buChar char="-"/>
            </a:pPr>
            <a:r>
              <a:rPr lang="de-DE" sz="1400" dirty="0" smtClean="0">
                <a:solidFill>
                  <a:srgbClr val="003366"/>
                </a:solidFill>
              </a:rPr>
              <a:t>Faksimiles</a:t>
            </a:r>
          </a:p>
          <a:p>
            <a:pPr marL="285750" indent="-285750">
              <a:spcBef>
                <a:spcPts val="300"/>
              </a:spcBef>
              <a:buFont typeface="Symbol" charset="2"/>
              <a:buChar char="-"/>
            </a:pPr>
            <a:r>
              <a:rPr lang="de-DE" sz="1400" dirty="0" smtClean="0">
                <a:solidFill>
                  <a:srgbClr val="003366"/>
                </a:solidFill>
              </a:rPr>
              <a:t>Anpassung Online-Bildviewer EVT</a:t>
            </a:r>
          </a:p>
          <a:p>
            <a:pPr marL="285750" indent="-285750">
              <a:spcBef>
                <a:spcPts val="300"/>
              </a:spcBef>
              <a:buFont typeface="Symbol" charset="2"/>
              <a:buChar char="-"/>
            </a:pPr>
            <a:r>
              <a:rPr lang="de-DE" sz="1400" dirty="0" smtClean="0">
                <a:solidFill>
                  <a:srgbClr val="003366"/>
                </a:solidFill>
              </a:rPr>
              <a:t>Erstellung Webseite</a:t>
            </a:r>
            <a:endParaRPr lang="de-DE" sz="1400" dirty="0">
              <a:solidFill>
                <a:srgbClr val="003366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83882" y="5484242"/>
            <a:ext cx="85911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rgbClr val="003366"/>
                </a:solidFill>
              </a:rPr>
              <a:t>p</a:t>
            </a:r>
            <a:r>
              <a:rPr lang="de-DE" sz="1400" b="1" dirty="0" smtClean="0">
                <a:solidFill>
                  <a:srgbClr val="003366"/>
                </a:solidFill>
              </a:rPr>
              <a:t>rojektbegleitende, zirkuläre (Weiter-)Entwicklung:</a:t>
            </a:r>
          </a:p>
          <a:p>
            <a:pPr marL="285750" indent="-285750" algn="ctr">
              <a:buFont typeface="Symbol" charset="2"/>
              <a:buChar char="-"/>
            </a:pPr>
            <a:r>
              <a:rPr lang="de-DE" sz="1400" dirty="0" smtClean="0">
                <a:solidFill>
                  <a:srgbClr val="003366"/>
                </a:solidFill>
              </a:rPr>
              <a:t>Annotationsschema, Projektdokumentation und Encoding Guidelines</a:t>
            </a:r>
          </a:p>
          <a:p>
            <a:pPr marL="285750" indent="-285750" algn="ctr">
              <a:buFont typeface="Symbol" charset="2"/>
              <a:buChar char="-"/>
            </a:pPr>
            <a:r>
              <a:rPr lang="de-DE" sz="1400" dirty="0" smtClean="0">
                <a:solidFill>
                  <a:srgbClr val="003366"/>
                </a:solidFill>
              </a:rPr>
              <a:t>Finden einer gemeinsamen Sprache (Technik </a:t>
            </a:r>
            <a:r>
              <a:rPr lang="mr-IN" sz="1400" dirty="0" smtClean="0">
                <a:solidFill>
                  <a:srgbClr val="003366"/>
                </a:solidFill>
              </a:rPr>
              <a:t>–</a:t>
            </a:r>
            <a:r>
              <a:rPr lang="de-DE" sz="1400" dirty="0" smtClean="0">
                <a:solidFill>
                  <a:srgbClr val="003366"/>
                </a:solidFill>
              </a:rPr>
              <a:t> Wissenschaft </a:t>
            </a:r>
            <a:r>
              <a:rPr lang="mr-IN" sz="1400" dirty="0" smtClean="0">
                <a:solidFill>
                  <a:srgbClr val="003366"/>
                </a:solidFill>
              </a:rPr>
              <a:t>–</a:t>
            </a:r>
            <a:r>
              <a:rPr lang="de-DE" sz="1400" dirty="0" smtClean="0">
                <a:solidFill>
                  <a:srgbClr val="003366"/>
                </a:solidFill>
              </a:rPr>
              <a:t> </a:t>
            </a:r>
            <a:r>
              <a:rPr lang="de-DE" sz="1400" dirty="0" err="1" smtClean="0">
                <a:solidFill>
                  <a:srgbClr val="003366"/>
                </a:solidFill>
              </a:rPr>
              <a:t>NutzerInnen</a:t>
            </a:r>
            <a:r>
              <a:rPr lang="de-DE" sz="1400" dirty="0" smtClean="0">
                <a:solidFill>
                  <a:srgbClr val="003366"/>
                </a:solidFill>
              </a:rPr>
              <a:t>)</a:t>
            </a:r>
          </a:p>
          <a:p>
            <a:pPr marL="285750" indent="-285750" algn="ctr">
              <a:buFont typeface="Symbol" charset="2"/>
              <a:buChar char="-"/>
            </a:pPr>
            <a:r>
              <a:rPr lang="de-DE" sz="1400" dirty="0">
                <a:solidFill>
                  <a:srgbClr val="003366"/>
                </a:solidFill>
              </a:rPr>
              <a:t>m</a:t>
            </a:r>
            <a:r>
              <a:rPr lang="de-DE" sz="1400" dirty="0" smtClean="0">
                <a:solidFill>
                  <a:srgbClr val="003366"/>
                </a:solidFill>
              </a:rPr>
              <a:t>ögliche Nutzungsszenarien</a:t>
            </a:r>
            <a:endParaRPr lang="de-DE" sz="1400" dirty="0">
              <a:solidFill>
                <a:srgbClr val="003366"/>
              </a:solidFill>
            </a:endParaRPr>
          </a:p>
        </p:txBody>
      </p:sp>
      <p:sp>
        <p:nvSpPr>
          <p:cNvPr id="31" name="Nach rechts gekrümmter Pfeil 30"/>
          <p:cNvSpPr/>
          <p:nvPr/>
        </p:nvSpPr>
        <p:spPr bwMode="auto">
          <a:xfrm rot="5400000">
            <a:off x="4296833" y="1305278"/>
            <a:ext cx="507997" cy="1820333"/>
          </a:xfrm>
          <a:prstGeom prst="curvedRightArrow">
            <a:avLst/>
          </a:prstGeom>
          <a:solidFill>
            <a:schemeClr val="bg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Nach rechts gekrümmter Pfeil 31"/>
          <p:cNvSpPr/>
          <p:nvPr/>
        </p:nvSpPr>
        <p:spPr bwMode="auto">
          <a:xfrm rot="16200000">
            <a:off x="6617686" y="3894021"/>
            <a:ext cx="498070" cy="1820333"/>
          </a:xfrm>
          <a:prstGeom prst="curvedRightArrow">
            <a:avLst/>
          </a:prstGeom>
          <a:solidFill>
            <a:schemeClr val="bg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de-DE"/>
          </a:p>
        </p:txBody>
      </p:sp>
      <p:sp>
        <p:nvSpPr>
          <p:cNvPr id="33" name="Nach rechts gekrümmter Pfeil 32"/>
          <p:cNvSpPr/>
          <p:nvPr/>
        </p:nvSpPr>
        <p:spPr bwMode="auto">
          <a:xfrm rot="5400000">
            <a:off x="6706993" y="1302457"/>
            <a:ext cx="507997" cy="1820333"/>
          </a:xfrm>
          <a:prstGeom prst="curvedRightArrow">
            <a:avLst/>
          </a:prstGeom>
          <a:solidFill>
            <a:schemeClr val="bg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de-DE"/>
          </a:p>
        </p:txBody>
      </p:sp>
      <p:sp>
        <p:nvSpPr>
          <p:cNvPr id="34" name="Nach rechts gekrümmter Pfeil 33"/>
          <p:cNvSpPr/>
          <p:nvPr/>
        </p:nvSpPr>
        <p:spPr bwMode="auto">
          <a:xfrm rot="16200000">
            <a:off x="3976108" y="3877089"/>
            <a:ext cx="498070" cy="1820333"/>
          </a:xfrm>
          <a:prstGeom prst="curvedRightArrow">
            <a:avLst/>
          </a:prstGeom>
          <a:solidFill>
            <a:schemeClr val="bg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51010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0824" y="6629400"/>
            <a:ext cx="8187619" cy="228600"/>
          </a:xfrm>
        </p:spPr>
        <p:txBody>
          <a:bodyPr/>
          <a:lstStyle/>
          <a:p>
            <a:r>
              <a:rPr lang="de-DE" dirty="0" smtClean="0"/>
              <a:t>Digitalisierungsprojekt „Max </a:t>
            </a:r>
            <a:r>
              <a:rPr lang="de-DE" dirty="0"/>
              <a:t>Reinhardts Regiebuch zu </a:t>
            </a:r>
            <a:r>
              <a:rPr lang="de-DE" dirty="0" smtClean="0"/>
              <a:t>‚Dantons Tod‘ </a:t>
            </a:r>
            <a:r>
              <a:rPr lang="de-DE" dirty="0"/>
              <a:t>(1916</a:t>
            </a:r>
            <a:r>
              <a:rPr lang="de-DE" dirty="0" smtClean="0"/>
              <a:t>)“, Workshop 15.12.2016 (Julian Nordhues, FU Berlin) </a:t>
            </a:r>
            <a:endParaRPr lang="de-DE" dirty="0"/>
          </a:p>
        </p:txBody>
      </p:sp>
      <p:pic>
        <p:nvPicPr>
          <p:cNvPr id="2" name="Bild 1" descr="oxgene_xml_pp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334"/>
            <a:ext cx="9144000" cy="5545666"/>
          </a:xfrm>
          <a:prstGeom prst="rect">
            <a:avLst/>
          </a:prstGeom>
        </p:spPr>
      </p:pic>
      <p:sp>
        <p:nvSpPr>
          <p:cNvPr id="6" name="Rechteck 5"/>
          <p:cNvSpPr>
            <a:spLocks noChangeAspect="1"/>
          </p:cNvSpPr>
          <p:nvPr/>
        </p:nvSpPr>
        <p:spPr>
          <a:xfrm>
            <a:off x="5079999" y="1067167"/>
            <a:ext cx="4064001" cy="1231049"/>
          </a:xfrm>
          <a:prstGeom prst="rect">
            <a:avLst/>
          </a:prstGeom>
          <a:solidFill>
            <a:srgbClr val="B2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6444" tIns="103222" rIns="206444" bIns="103222" anchor="ctr"/>
          <a:lstStyle/>
          <a:p>
            <a:pPr defTabSz="28902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rgbClr val="003366"/>
                </a:solidFill>
              </a:rPr>
              <a:t>XML/TEI-Annotation</a:t>
            </a:r>
            <a:endParaRPr lang="de-DE" sz="2800" b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987778"/>
            <a:ext cx="8642350" cy="555043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2000" dirty="0"/>
              <a:t>&lt;</a:t>
            </a:r>
            <a:r>
              <a:rPr lang="de-DE" sz="2000" dirty="0" err="1"/>
              <a:t>add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  &lt;</a:t>
            </a:r>
            <a:r>
              <a:rPr lang="de-DE" sz="2000" dirty="0" err="1"/>
              <a:t>stage</a:t>
            </a:r>
            <a:r>
              <a:rPr lang="de-DE" sz="2000" dirty="0"/>
              <a:t> type="</a:t>
            </a:r>
            <a:r>
              <a:rPr lang="de-DE" sz="2000" dirty="0" err="1" smtClean="0"/>
              <a:t>gesture</a:t>
            </a:r>
            <a:r>
              <a:rPr lang="de-DE" sz="2000" dirty="0" smtClean="0"/>
              <a:t>“&gt;</a:t>
            </a:r>
            <a:br>
              <a:rPr lang="de-DE" sz="2000" dirty="0" smtClean="0"/>
            </a:br>
            <a:r>
              <a:rPr lang="de-DE" sz="2000" dirty="0" smtClean="0"/>
              <a:t>    &lt;</a:t>
            </a:r>
            <a:r>
              <a:rPr lang="de-DE" sz="2000" dirty="0"/>
              <a:t>hi style="</a:t>
            </a:r>
            <a:r>
              <a:rPr lang="de-DE" sz="2000" dirty="0" err="1"/>
              <a:t>color:</a:t>
            </a:r>
            <a:r>
              <a:rPr lang="de-DE" sz="2000" dirty="0" err="1" smtClean="0"/>
              <a:t>black</a:t>
            </a:r>
            <a:r>
              <a:rPr lang="de-DE" sz="2000" dirty="0" smtClean="0"/>
              <a:t>“&gt;</a:t>
            </a:r>
            <a:br>
              <a:rPr lang="de-DE" sz="2000" dirty="0" smtClean="0"/>
            </a:br>
            <a:r>
              <a:rPr lang="de-DE" sz="2000" dirty="0" smtClean="0"/>
              <a:t>      Julie </a:t>
            </a:r>
            <a:r>
              <a:rPr lang="de-DE" sz="2000" dirty="0"/>
              <a:t>schüttelt sinnend den </a:t>
            </a:r>
            <a:r>
              <a:rPr lang="de-DE" sz="2000" dirty="0" smtClean="0"/>
              <a:t>Kopf</a:t>
            </a:r>
            <a:br>
              <a:rPr lang="de-DE" sz="2000" dirty="0" smtClean="0"/>
            </a:br>
            <a:r>
              <a:rPr lang="de-DE" sz="2000" dirty="0" smtClean="0"/>
              <a:t>    &lt;</a:t>
            </a:r>
            <a:r>
              <a:rPr lang="de-DE" sz="2000" dirty="0"/>
              <a:t>/hi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  &lt;</a:t>
            </a:r>
            <a:r>
              <a:rPr lang="de-DE" sz="2000" dirty="0"/>
              <a:t>/</a:t>
            </a:r>
            <a:r>
              <a:rPr lang="de-DE" sz="2000" dirty="0" err="1"/>
              <a:t>stage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dirty="0" smtClean="0"/>
              <a:t>&lt;</a:t>
            </a:r>
            <a:r>
              <a:rPr lang="de-DE" dirty="0"/>
              <a:t>/</a:t>
            </a:r>
            <a:r>
              <a:rPr lang="de-DE" dirty="0" err="1"/>
              <a:t>add</a:t>
            </a:r>
            <a:r>
              <a:rPr lang="de-DE" dirty="0"/>
              <a:t>&gt;</a:t>
            </a:r>
            <a:endParaRPr lang="de-DE" dirty="0"/>
          </a:p>
        </p:txBody>
      </p:sp>
      <p:pic>
        <p:nvPicPr>
          <p:cNvPr id="7" name="Bild 6" descr="mrdt_stage-julie-schüttelt-kop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4722"/>
            <a:ext cx="9144000" cy="3557666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 bwMode="auto">
          <a:xfrm>
            <a:off x="3020275" y="5635656"/>
            <a:ext cx="4331613" cy="418010"/>
          </a:xfrm>
          <a:prstGeom prst="rect">
            <a:avLst/>
          </a:prstGeom>
          <a:solidFill>
            <a:schemeClr val="accent1">
              <a:alpha val="0"/>
            </a:schemeClr>
          </a:solidFill>
          <a:ln w="793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592668" y="1890889"/>
            <a:ext cx="3781777" cy="352777"/>
          </a:xfrm>
          <a:prstGeom prst="rect">
            <a:avLst/>
          </a:prstGeom>
          <a:solidFill>
            <a:schemeClr val="accent1">
              <a:alpha val="0"/>
            </a:schemeClr>
          </a:solidFill>
          <a:ln w="793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hteck 5"/>
          <p:cNvSpPr>
            <a:spLocks noChangeAspect="1"/>
          </p:cNvSpPr>
          <p:nvPr/>
        </p:nvSpPr>
        <p:spPr>
          <a:xfrm>
            <a:off x="4183530" y="2623828"/>
            <a:ext cx="4960470" cy="637485"/>
          </a:xfrm>
          <a:prstGeom prst="rect">
            <a:avLst/>
          </a:prstGeom>
          <a:solidFill>
            <a:srgbClr val="B2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6444" tIns="103222" rIns="206444" bIns="103222" anchor="ctr"/>
          <a:lstStyle/>
          <a:p>
            <a:pPr defTabSz="28902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rgbClr val="003366"/>
                </a:solidFill>
              </a:rPr>
              <a:t>Beispiel: &lt;</a:t>
            </a:r>
            <a:r>
              <a:rPr lang="de-DE" sz="2800" b="1" dirty="0" err="1" smtClean="0">
                <a:solidFill>
                  <a:srgbClr val="003366"/>
                </a:solidFill>
              </a:rPr>
              <a:t>stage</a:t>
            </a:r>
            <a:r>
              <a:rPr lang="de-DE" sz="2800" b="1" dirty="0" smtClean="0">
                <a:solidFill>
                  <a:srgbClr val="003366"/>
                </a:solidFill>
              </a:rPr>
              <a:t>&gt; Element</a:t>
            </a:r>
            <a:endParaRPr lang="de-DE" sz="2800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80626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4" y="1566332"/>
            <a:ext cx="4292953" cy="4967112"/>
          </a:xfrm>
        </p:spPr>
        <p:txBody>
          <a:bodyPr/>
          <a:lstStyle/>
          <a:p>
            <a:r>
              <a:rPr lang="de-DE" b="1" dirty="0"/>
              <a:t>Bühnenanweisungen &lt;</a:t>
            </a:r>
            <a:r>
              <a:rPr lang="de-DE" b="1" dirty="0" err="1"/>
              <a:t>stage</a:t>
            </a:r>
            <a:r>
              <a:rPr lang="de-DE" b="1" dirty="0"/>
              <a:t>&gt;</a:t>
            </a:r>
          </a:p>
          <a:p>
            <a:r>
              <a:rPr lang="de-DE" dirty="0" smtClean="0"/>
              <a:t>&lt;</a:t>
            </a:r>
            <a:r>
              <a:rPr lang="de-DE" dirty="0" err="1" smtClean="0"/>
              <a:t>gesture</a:t>
            </a:r>
            <a:r>
              <a:rPr lang="de-DE" dirty="0" smtClean="0"/>
              <a:t>&gt;</a:t>
            </a:r>
            <a:endParaRPr lang="de-DE" dirty="0"/>
          </a:p>
          <a:p>
            <a:r>
              <a:rPr lang="de-DE" dirty="0" smtClean="0"/>
              <a:t>&lt;</a:t>
            </a:r>
            <a:r>
              <a:rPr lang="de-DE" dirty="0" err="1" smtClean="0"/>
              <a:t>setting</a:t>
            </a:r>
            <a:r>
              <a:rPr lang="de-DE" dirty="0" smtClean="0"/>
              <a:t>&gt;</a:t>
            </a:r>
          </a:p>
          <a:p>
            <a:endParaRPr lang="de-DE" dirty="0"/>
          </a:p>
          <a:p>
            <a:r>
              <a:rPr lang="de-DE" b="1" dirty="0"/>
              <a:t>Technische Bühnenanweisung &lt;</a:t>
            </a:r>
            <a:r>
              <a:rPr lang="de-DE" b="1" dirty="0" err="1"/>
              <a:t>tech</a:t>
            </a:r>
            <a:r>
              <a:rPr lang="de-DE" b="1" dirty="0"/>
              <a:t>&gt;</a:t>
            </a:r>
          </a:p>
          <a:p>
            <a:r>
              <a:rPr lang="de-DE" dirty="0" smtClean="0"/>
              <a:t>&lt;light&gt;</a:t>
            </a:r>
          </a:p>
          <a:p>
            <a:r>
              <a:rPr lang="de-DE" dirty="0" smtClean="0"/>
              <a:t>&lt;</a:t>
            </a:r>
            <a:r>
              <a:rPr lang="de-DE" dirty="0" err="1" smtClean="0"/>
              <a:t>sound</a:t>
            </a:r>
            <a:r>
              <a:rPr lang="de-DE" dirty="0" smtClean="0"/>
              <a:t>&gt;</a:t>
            </a:r>
          </a:p>
          <a:p>
            <a:endParaRPr lang="de-DE" dirty="0" smtClean="0"/>
          </a:p>
          <a:p>
            <a:r>
              <a:rPr lang="de-DE" b="1" dirty="0" smtClean="0"/>
              <a:t>Position &lt;</a:t>
            </a:r>
            <a:r>
              <a:rPr lang="de-DE" b="1" dirty="0" err="1" smtClean="0"/>
              <a:t>place</a:t>
            </a:r>
            <a:r>
              <a:rPr lang="de-DE" b="1" dirty="0" smtClean="0"/>
              <a:t>&gt;</a:t>
            </a:r>
          </a:p>
          <a:p>
            <a:r>
              <a:rPr lang="de-DE" dirty="0" smtClean="0"/>
              <a:t>&lt;top&gt;</a:t>
            </a:r>
          </a:p>
          <a:p>
            <a:r>
              <a:rPr lang="de-DE" dirty="0" smtClean="0"/>
              <a:t>&lt;</a:t>
            </a:r>
            <a:r>
              <a:rPr lang="de-DE" dirty="0" err="1" smtClean="0"/>
              <a:t>margin</a:t>
            </a:r>
            <a:r>
              <a:rPr lang="de-DE" dirty="0" smtClean="0"/>
              <a:t> </a:t>
            </a:r>
            <a:r>
              <a:rPr lang="de-DE" dirty="0" err="1" smtClean="0"/>
              <a:t>left</a:t>
            </a:r>
            <a:r>
              <a:rPr lang="de-DE" dirty="0" smtClean="0"/>
              <a:t>&gt;, &lt;</a:t>
            </a:r>
            <a:r>
              <a:rPr lang="de-DE" dirty="0" err="1" smtClean="0"/>
              <a:t>margin</a:t>
            </a:r>
            <a:r>
              <a:rPr lang="de-DE" dirty="0" smtClean="0"/>
              <a:t> </a:t>
            </a:r>
            <a:r>
              <a:rPr lang="de-DE" dirty="0" err="1" smtClean="0"/>
              <a:t>right</a:t>
            </a:r>
            <a:r>
              <a:rPr lang="de-DE" dirty="0" smtClean="0"/>
              <a:t>&gt;</a:t>
            </a:r>
          </a:p>
          <a:p>
            <a:r>
              <a:rPr lang="de-DE" dirty="0" smtClean="0"/>
              <a:t>&lt;</a:t>
            </a:r>
            <a:r>
              <a:rPr lang="de-DE" dirty="0" err="1" smtClean="0"/>
              <a:t>above</a:t>
            </a:r>
            <a:r>
              <a:rPr lang="de-DE" dirty="0" smtClean="0"/>
              <a:t>&gt;, &lt;</a:t>
            </a:r>
            <a:r>
              <a:rPr lang="de-DE" dirty="0" err="1" smtClean="0"/>
              <a:t>below</a:t>
            </a:r>
            <a:r>
              <a:rPr lang="de-DE" dirty="0" smtClean="0"/>
              <a:t>&gt;</a:t>
            </a:r>
            <a:endParaRPr lang="de-DE" dirty="0"/>
          </a:p>
          <a:p>
            <a:endParaRPr lang="de-DE" dirty="0" smtClean="0"/>
          </a:p>
          <a:p>
            <a:r>
              <a:rPr lang="de-DE" b="1" dirty="0" smtClean="0"/>
              <a:t>&lt;</a:t>
            </a:r>
            <a:r>
              <a:rPr lang="de-DE" b="1" dirty="0" err="1" smtClean="0"/>
              <a:t>unclear</a:t>
            </a:r>
            <a:r>
              <a:rPr lang="de-DE" b="1" dirty="0" smtClean="0"/>
              <a:t>&gt;</a:t>
            </a:r>
            <a:endParaRPr lang="de-DE" b="1" dirty="0"/>
          </a:p>
        </p:txBody>
      </p:sp>
      <p:sp>
        <p:nvSpPr>
          <p:cNvPr id="5" name="Rechteck 4"/>
          <p:cNvSpPr>
            <a:spLocks noChangeAspect="1"/>
          </p:cNvSpPr>
          <p:nvPr/>
        </p:nvSpPr>
        <p:spPr>
          <a:xfrm>
            <a:off x="4741333" y="1334745"/>
            <a:ext cx="4402668" cy="860778"/>
          </a:xfrm>
          <a:prstGeom prst="rect">
            <a:avLst/>
          </a:prstGeom>
          <a:solidFill>
            <a:srgbClr val="B2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6444" tIns="103222" rIns="206444" bIns="103222" anchor="ctr"/>
          <a:lstStyle/>
          <a:p>
            <a:pPr algn="ctr" defTabSz="28902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rgbClr val="003366"/>
                </a:solidFill>
              </a:rPr>
              <a:t>Weitere Beispiele</a:t>
            </a:r>
            <a:endParaRPr lang="de-DE" sz="2800" b="1" dirty="0">
              <a:solidFill>
                <a:srgbClr val="003366"/>
              </a:solidFill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0824" y="6629400"/>
            <a:ext cx="8187619" cy="228600"/>
          </a:xfrm>
        </p:spPr>
        <p:txBody>
          <a:bodyPr/>
          <a:lstStyle/>
          <a:p>
            <a:r>
              <a:rPr lang="de-DE" dirty="0" smtClean="0"/>
              <a:t>Digitalisierungsprojekt „Max </a:t>
            </a:r>
            <a:r>
              <a:rPr lang="de-DE" dirty="0"/>
              <a:t>Reinhardts Regiebuch zu </a:t>
            </a:r>
            <a:r>
              <a:rPr lang="de-DE" dirty="0" smtClean="0"/>
              <a:t>‚Dantons Tod‘ </a:t>
            </a:r>
            <a:r>
              <a:rPr lang="de-DE" dirty="0"/>
              <a:t>(1916</a:t>
            </a:r>
            <a:r>
              <a:rPr lang="de-DE" dirty="0" smtClean="0"/>
              <a:t>)“, Workshop 15.12.2016 (Julian Nordhues, FU Berlin) 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769554" y="3005659"/>
            <a:ext cx="4205111" cy="3046988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u="sng" dirty="0" smtClean="0"/>
              <a:t>Anwendungsbeispiele &lt;</a:t>
            </a:r>
            <a:r>
              <a:rPr lang="de-DE" sz="1600" u="sng" dirty="0" err="1" smtClean="0"/>
              <a:t>tech</a:t>
            </a:r>
            <a:r>
              <a:rPr lang="de-DE" sz="1600" u="sng" dirty="0" smtClean="0"/>
              <a:t>&gt;:</a:t>
            </a:r>
          </a:p>
          <a:p>
            <a:endParaRPr lang="de-DE" sz="1600" b="1" dirty="0" smtClean="0"/>
          </a:p>
          <a:p>
            <a:r>
              <a:rPr lang="de-DE" sz="1600" b="1" dirty="0" smtClean="0"/>
              <a:t>&lt;</a:t>
            </a:r>
            <a:r>
              <a:rPr lang="de-DE" sz="1600" b="1" dirty="0" err="1"/>
              <a:t>tech</a:t>
            </a:r>
            <a:r>
              <a:rPr lang="de-DE" sz="1600" b="1" dirty="0"/>
              <a:t> type="light"</a:t>
            </a:r>
            <a:r>
              <a:rPr lang="de-DE" sz="1600" b="1" dirty="0" smtClean="0"/>
              <a:t>&gt;</a:t>
            </a:r>
          </a:p>
          <a:p>
            <a:r>
              <a:rPr lang="de-DE" sz="1600" dirty="0"/>
              <a:t> </a:t>
            </a:r>
            <a:r>
              <a:rPr lang="de-DE" sz="1600" dirty="0" smtClean="0"/>
              <a:t>  Ein </a:t>
            </a:r>
            <a:r>
              <a:rPr lang="de-DE" sz="1600" dirty="0"/>
              <a:t>runder gelber Schein (wie von </a:t>
            </a:r>
            <a:r>
              <a:rPr lang="de-DE" sz="1600" dirty="0" smtClean="0"/>
              <a:t>  </a:t>
            </a:r>
            <a:br>
              <a:rPr lang="de-DE" sz="1600" dirty="0" smtClean="0"/>
            </a:br>
            <a:r>
              <a:rPr lang="de-DE" sz="1600" dirty="0" smtClean="0"/>
              <a:t>   Kerzenlicht</a:t>
            </a:r>
            <a:r>
              <a:rPr lang="de-DE" sz="1600" dirty="0"/>
              <a:t>) beleuchtet die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   Sprechenden.</a:t>
            </a:r>
          </a:p>
          <a:p>
            <a:r>
              <a:rPr lang="de-DE" sz="1600" b="1" dirty="0" smtClean="0"/>
              <a:t>&lt;</a:t>
            </a:r>
            <a:r>
              <a:rPr lang="de-DE" sz="1600" b="1" dirty="0" err="1" smtClean="0"/>
              <a:t>tech</a:t>
            </a:r>
            <a:r>
              <a:rPr lang="de-DE" sz="1600" b="1" dirty="0"/>
              <a:t>&gt;</a:t>
            </a:r>
          </a:p>
          <a:p>
            <a:endParaRPr lang="de-DE" sz="1600" dirty="0" smtClean="0"/>
          </a:p>
          <a:p>
            <a:r>
              <a:rPr lang="de-DE" sz="1600" b="1" dirty="0" smtClean="0"/>
              <a:t>&lt;</a:t>
            </a:r>
            <a:r>
              <a:rPr lang="de-DE" sz="1600" b="1" dirty="0" err="1"/>
              <a:t>tech</a:t>
            </a:r>
            <a:r>
              <a:rPr lang="de-DE" sz="1600" b="1" dirty="0"/>
              <a:t> type="</a:t>
            </a:r>
            <a:r>
              <a:rPr lang="de-DE" sz="1600" b="1" dirty="0" err="1"/>
              <a:t>sound</a:t>
            </a:r>
            <a:r>
              <a:rPr lang="de-DE" sz="1600" b="1" dirty="0"/>
              <a:t>"</a:t>
            </a:r>
            <a:r>
              <a:rPr lang="de-DE" sz="1600" b="1" dirty="0" smtClean="0"/>
              <a:t>&gt;</a:t>
            </a:r>
            <a:br>
              <a:rPr lang="de-DE" sz="1600" b="1" dirty="0" smtClean="0"/>
            </a:br>
            <a:r>
              <a:rPr lang="de-DE" sz="1600" dirty="0" smtClean="0"/>
              <a:t>   Links </a:t>
            </a:r>
            <a:r>
              <a:rPr lang="de-DE" sz="1600" dirty="0"/>
              <a:t>hört man Küsse in den dunklen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   Ecken</a:t>
            </a:r>
          </a:p>
          <a:p>
            <a:r>
              <a:rPr lang="de-DE" sz="1600" b="1" dirty="0" smtClean="0"/>
              <a:t>&lt;</a:t>
            </a:r>
            <a:r>
              <a:rPr lang="de-DE" sz="1600" b="1" dirty="0"/>
              <a:t>/</a:t>
            </a:r>
            <a:r>
              <a:rPr lang="de-DE" sz="1600" b="1" dirty="0" err="1"/>
              <a:t>tech</a:t>
            </a:r>
            <a:r>
              <a:rPr lang="de-DE" sz="1600" b="1" dirty="0" smtClean="0"/>
              <a:t>&gt;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223442446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>
            <a:spLocks noChangeAspect="1"/>
          </p:cNvSpPr>
          <p:nvPr/>
        </p:nvSpPr>
        <p:spPr>
          <a:xfrm>
            <a:off x="0" y="1116367"/>
            <a:ext cx="6878471" cy="574210"/>
          </a:xfrm>
          <a:prstGeom prst="rect">
            <a:avLst/>
          </a:prstGeom>
          <a:solidFill>
            <a:srgbClr val="B2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6444" tIns="103222" rIns="206444" bIns="103222" anchor="ctr"/>
          <a:lstStyle/>
          <a:p>
            <a:pPr defTabSz="28902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rgbClr val="003366"/>
                </a:solidFill>
              </a:rPr>
              <a:t>Online-</a:t>
            </a:r>
            <a:r>
              <a:rPr lang="de-DE" sz="2800" b="1" dirty="0" smtClean="0">
                <a:solidFill>
                  <a:srgbClr val="003366"/>
                </a:solidFill>
              </a:rPr>
              <a:t>Zugänglichkeit (EVT)</a:t>
            </a:r>
            <a:endParaRPr lang="de-DE" sz="2800" dirty="0">
              <a:solidFill>
                <a:srgbClr val="003366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0824" y="6629400"/>
            <a:ext cx="8187619" cy="228600"/>
          </a:xfrm>
        </p:spPr>
        <p:txBody>
          <a:bodyPr/>
          <a:lstStyle/>
          <a:p>
            <a:r>
              <a:rPr lang="de-DE" dirty="0" smtClean="0"/>
              <a:t>Digitalisierungsprojekt „Max </a:t>
            </a:r>
            <a:r>
              <a:rPr lang="de-DE" dirty="0"/>
              <a:t>Reinhardts Regiebuch zu </a:t>
            </a:r>
            <a:r>
              <a:rPr lang="de-DE" dirty="0" smtClean="0"/>
              <a:t>‚Dantons Tod‘ </a:t>
            </a:r>
            <a:r>
              <a:rPr lang="de-DE" dirty="0"/>
              <a:t>(1916</a:t>
            </a:r>
            <a:r>
              <a:rPr lang="de-DE" dirty="0" smtClean="0"/>
              <a:t>)“, Workshop 15.12.2016 (Julian Nordhues, FU Berlin) </a:t>
            </a:r>
            <a:endParaRPr lang="de-DE" dirty="0"/>
          </a:p>
        </p:txBody>
      </p:sp>
      <p:pic>
        <p:nvPicPr>
          <p:cNvPr id="2" name="Bild 1" descr="evt-008r_farbig_pp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5111"/>
            <a:ext cx="9144000" cy="499533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>
            <a:spLocks noChangeAspect="1"/>
          </p:cNvSpPr>
          <p:nvPr/>
        </p:nvSpPr>
        <p:spPr>
          <a:xfrm>
            <a:off x="5291666" y="1377078"/>
            <a:ext cx="3852334" cy="860778"/>
          </a:xfrm>
          <a:prstGeom prst="rect">
            <a:avLst/>
          </a:prstGeom>
          <a:solidFill>
            <a:srgbClr val="B2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6444" tIns="103222" rIns="206444" bIns="103222" anchor="ctr"/>
          <a:lstStyle/>
          <a:p>
            <a:pPr algn="ctr" defTabSz="28902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rgbClr val="003366"/>
                </a:solidFill>
              </a:rPr>
              <a:t>Fazit</a:t>
            </a:r>
            <a:endParaRPr lang="de-DE" sz="2800" b="1" dirty="0">
              <a:solidFill>
                <a:srgbClr val="003366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618063" y="2525889"/>
            <a:ext cx="8526286" cy="36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556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+mn-lt"/>
              </a:defRPr>
            </a:lvl2pPr>
            <a:lvl3pPr marL="723900" indent="-1889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+mn-lt"/>
              </a:defRPr>
            </a:lvl3pPr>
            <a:lvl4pPr marL="107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+mn-lt"/>
              </a:defRPr>
            </a:lvl4pPr>
            <a:lvl5pPr marL="14351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+mn-lt"/>
              </a:defRPr>
            </a:lvl5pPr>
            <a:lvl6pPr marL="18923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</a:defRPr>
            </a:lvl6pPr>
            <a:lvl7pPr marL="23495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</a:defRPr>
            </a:lvl7pPr>
            <a:lvl8pPr marL="28067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</a:defRPr>
            </a:lvl8pPr>
            <a:lvl9pPr marL="3263900" indent="-176213" algn="l" rtl="0" eaLnBrk="1" fontAlgn="base" hangingPunct="1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AutoNum type="arabicPeriod"/>
            </a:pPr>
            <a:r>
              <a:rPr lang="de-DE" b="1" dirty="0" smtClean="0"/>
              <a:t>Multiperspektivität</a:t>
            </a:r>
          </a:p>
          <a:p>
            <a:pPr marL="342900" indent="-342900">
              <a:buAutoNum type="arabicPeriod"/>
            </a:pPr>
            <a:endParaRPr lang="de-DE" b="1" dirty="0"/>
          </a:p>
          <a:p>
            <a:pPr marL="342900" indent="-342900">
              <a:buAutoNum type="arabicPeriod"/>
            </a:pPr>
            <a:endParaRPr lang="de-DE" b="1" dirty="0" smtClean="0"/>
          </a:p>
          <a:p>
            <a:pPr marL="342900" indent="-342900">
              <a:buAutoNum type="arabicPeriod"/>
            </a:pPr>
            <a:r>
              <a:rPr lang="de-DE" b="1" dirty="0" smtClean="0"/>
              <a:t>Größtmögliche Offenheit</a:t>
            </a:r>
          </a:p>
          <a:p>
            <a:pPr marL="342900" indent="-342900">
              <a:buAutoNum type="arabicPeriod"/>
            </a:pPr>
            <a:endParaRPr lang="de-DE" b="1" dirty="0"/>
          </a:p>
          <a:p>
            <a:pPr marL="342900" indent="-342900">
              <a:buAutoNum type="arabicPeriod"/>
            </a:pPr>
            <a:endParaRPr lang="de-DE" b="1" dirty="0" smtClean="0"/>
          </a:p>
          <a:p>
            <a:pPr marL="342900" indent="-342900">
              <a:buAutoNum type="arabicPeriod"/>
            </a:pPr>
            <a:r>
              <a:rPr lang="de-DE" b="1" dirty="0" smtClean="0"/>
              <a:t>Anschlussfähigkeit</a:t>
            </a:r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50824" y="6629400"/>
            <a:ext cx="8187619" cy="228600"/>
          </a:xfrm>
        </p:spPr>
        <p:txBody>
          <a:bodyPr/>
          <a:lstStyle/>
          <a:p>
            <a:r>
              <a:rPr lang="de-DE" dirty="0" smtClean="0"/>
              <a:t>Digitalisierungsprojekt „Max </a:t>
            </a:r>
            <a:r>
              <a:rPr lang="de-DE" dirty="0"/>
              <a:t>Reinhardts Regiebuch zu </a:t>
            </a:r>
            <a:r>
              <a:rPr lang="de-DE" dirty="0" smtClean="0"/>
              <a:t>‚Dantons Tod‘ </a:t>
            </a:r>
            <a:r>
              <a:rPr lang="de-DE" dirty="0"/>
              <a:t>(1916</a:t>
            </a:r>
            <a:r>
              <a:rPr lang="de-DE" dirty="0" smtClean="0"/>
              <a:t>)“, Workshop 15.12.2016 (Julian Nordhues, FU Berlin)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667695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>
            <a:spLocks noChangeAspect="1"/>
          </p:cNvSpPr>
          <p:nvPr/>
        </p:nvSpPr>
        <p:spPr>
          <a:xfrm>
            <a:off x="0" y="2816411"/>
            <a:ext cx="3852334" cy="860778"/>
          </a:xfrm>
          <a:prstGeom prst="rect">
            <a:avLst/>
          </a:prstGeom>
          <a:solidFill>
            <a:srgbClr val="B2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6444" tIns="103222" rIns="206444" bIns="103222" anchor="ctr"/>
          <a:lstStyle/>
          <a:p>
            <a:pPr algn="ctr" defTabSz="28902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smtClean="0">
                <a:solidFill>
                  <a:srgbClr val="003366"/>
                </a:solidFill>
              </a:rPr>
              <a:t>Vielen Dank!</a:t>
            </a:r>
            <a:endParaRPr lang="de-DE" sz="2800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6660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aesentation">
  <a:themeElements>
    <a:clrScheme name="FU_Standard-Vorlage_B 1">
      <a:dk1>
        <a:srgbClr val="000000"/>
      </a:dk1>
      <a:lt1>
        <a:srgbClr val="FFFFFF"/>
      </a:lt1>
      <a:dk2>
        <a:srgbClr val="003366"/>
      </a:dk2>
      <a:lt2>
        <a:srgbClr val="808080"/>
      </a:lt2>
      <a:accent1>
        <a:srgbClr val="CCD6E0"/>
      </a:accent1>
      <a:accent2>
        <a:srgbClr val="99CC00"/>
      </a:accent2>
      <a:accent3>
        <a:srgbClr val="FFFFFF"/>
      </a:accent3>
      <a:accent4>
        <a:srgbClr val="000000"/>
      </a:accent4>
      <a:accent5>
        <a:srgbClr val="E2E8ED"/>
      </a:accent5>
      <a:accent6>
        <a:srgbClr val="8AB900"/>
      </a:accent6>
      <a:hlink>
        <a:srgbClr val="0066CC"/>
      </a:hlink>
      <a:folHlink>
        <a:srgbClr val="003366"/>
      </a:folHlink>
    </a:clrScheme>
    <a:fontScheme name="PPT_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_Vorlage 1">
        <a:dk1>
          <a:srgbClr val="333333"/>
        </a:dk1>
        <a:lt1>
          <a:srgbClr val="FFFFFF"/>
        </a:lt1>
        <a:dk2>
          <a:srgbClr val="969696"/>
        </a:dk2>
        <a:lt2>
          <a:srgbClr val="FFFFFF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Vorlage 2">
        <a:dk1>
          <a:srgbClr val="333333"/>
        </a:dk1>
        <a:lt1>
          <a:srgbClr val="FFFFFF"/>
        </a:lt1>
        <a:dk2>
          <a:srgbClr val="969696"/>
        </a:dk2>
        <a:lt2>
          <a:srgbClr val="0066CC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_Standard-Vorlage_B 1">
        <a:dk1>
          <a:srgbClr val="000000"/>
        </a:dk1>
        <a:lt1>
          <a:srgbClr val="FFFFFF"/>
        </a:lt1>
        <a:dk2>
          <a:srgbClr val="003366"/>
        </a:dk2>
        <a:lt2>
          <a:srgbClr val="808080"/>
        </a:lt2>
        <a:accent1>
          <a:srgbClr val="CCD6E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E2E8ED"/>
        </a:accent5>
        <a:accent6>
          <a:srgbClr val="8AB900"/>
        </a:accent6>
        <a:hlink>
          <a:srgbClr val="0066CC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PowerPoint_Praesentation</Template>
  <TotalTime>0</TotalTime>
  <Words>354</Words>
  <Application>Microsoft Macintosh PowerPoint</Application>
  <PresentationFormat>Bildschirmpräsentation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PowerPoint_Praesentation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jnordhues</dc:creator>
  <cp:keywords/>
  <dc:description>Version 0.9, 10.11.2005</dc:description>
  <cp:lastModifiedBy>Julian Nordhues</cp:lastModifiedBy>
  <cp:revision>185</cp:revision>
  <cp:lastPrinted>2002-06-26T11:04:16Z</cp:lastPrinted>
  <dcterms:created xsi:type="dcterms:W3CDTF">2016-09-01T22:04:09Z</dcterms:created>
  <dcterms:modified xsi:type="dcterms:W3CDTF">2016-12-15T09:46:28Z</dcterms:modified>
  <cp:category/>
</cp:coreProperties>
</file>