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11.jpeg" ContentType="image/jpeg"/>
  <Override PartName="/ppt/media/image10.jpeg" ContentType="image/jpeg"/>
  <Override PartName="/ppt/media/image9.jpeg" ContentType="image/jpeg"/>
  <Override PartName="/ppt/media/image8.jpeg" ContentType="image/jpeg"/>
  <Override PartName="/ppt/media/image7.jpeg" ContentType="image/jpeg"/>
  <Override PartName="/ppt/media/image6.png" ContentType="image/png"/>
  <Override PartName="/ppt/media/image5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6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1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116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Calibri"/>
              </a:rPr>
              <a:t>Klicken Sie, um das Format des Titeltextes zu bearbeitenTitelmasterformat durch Klicken bearbeiten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200">
                <a:solidFill>
                  <a:srgbClr val="8b8b8b"/>
                </a:solidFill>
                <a:latin typeface="Calibri"/>
              </a:rPr>
              <a:t>14.12.16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12AEB4F4-6A4B-4394-AD4E-88366A328134}" type="slidenum">
              <a:rPr lang="de-DE" sz="1200">
                <a:solidFill>
                  <a:srgbClr val="8b8b8b"/>
                </a:solidFill>
                <a:latin typeface="Calibri"/>
              </a:rPr>
              <a:t>&lt;Nummer&gt;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de-DE" sz="3200">
                <a:latin typeface="Calibri"/>
              </a:rPr>
              <a:t>Klicken Sie, um die Formate des Gliederungstextes zu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 sz="2400">
                <a:latin typeface="Calibri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DE" sz="2000">
                <a:latin typeface="Calibri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DE" sz="2000">
                <a:latin typeface="Calibri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DE" sz="2000">
                <a:latin typeface="Calibri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DE" sz="2000">
                <a:latin typeface="Calibri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DE" sz="2000">
                <a:latin typeface="Calibri"/>
              </a:rPr>
              <a:t>Siebente Gliederungsebene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de-DE" sz="4400">
                <a:solidFill>
                  <a:srgbClr val="000000"/>
                </a:solidFill>
                <a:latin typeface="Calibri"/>
              </a:rPr>
              <a:t>Klicken Sie, um das Format des Titeltextes zu bearbeitenTitelmasterformat durch Klicken bearbeiten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de-DE" sz="3200">
                <a:solidFill>
                  <a:srgbClr val="000000"/>
                </a:solidFill>
                <a:latin typeface="Calibri"/>
              </a:rPr>
              <a:t>Klicken Sie, um die Formate des Gliederungstextes zu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 sz="3200">
                <a:solidFill>
                  <a:srgbClr val="000000"/>
                </a:solidFill>
                <a:latin typeface="Calibri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DE" sz="3200">
                <a:solidFill>
                  <a:srgbClr val="000000"/>
                </a:solidFill>
                <a:latin typeface="Calibri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DE" sz="3200">
                <a:solidFill>
                  <a:srgbClr val="000000"/>
                </a:solidFill>
                <a:latin typeface="Calibri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DE" sz="3200">
                <a:solidFill>
                  <a:srgbClr val="000000"/>
                </a:solidFill>
                <a:latin typeface="Calibri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DE" sz="3200">
                <a:solidFill>
                  <a:srgbClr val="000000"/>
                </a:solidFill>
                <a:latin typeface="Calibri"/>
              </a:rPr>
              <a:t>Sechste Gliederungsebene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de-DE" sz="3200">
                <a:solidFill>
                  <a:srgbClr val="000000"/>
                </a:solidFill>
                <a:latin typeface="Calibri"/>
              </a:rPr>
              <a:t>Siebente GliederungsebeneTextmasterformat bearbeiten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de-DE" sz="2800">
                <a:solidFill>
                  <a:srgbClr val="000000"/>
                </a:solidFill>
                <a:latin typeface="Calibri"/>
              </a:rPr>
              <a:t>Zweite Ebene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de-DE" sz="2400">
                <a:solidFill>
                  <a:srgbClr val="000000"/>
                </a:solidFill>
                <a:latin typeface="Calibri"/>
              </a:rPr>
              <a:t>Dritte Ebene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Vierte Ebene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de-DE" sz="2000">
                <a:solidFill>
                  <a:srgbClr val="000000"/>
                </a:solidFill>
                <a:latin typeface="Calibri"/>
              </a:rPr>
              <a:t>Fünfte Ebene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200">
                <a:solidFill>
                  <a:srgbClr val="8b8b8b"/>
                </a:solidFill>
                <a:latin typeface="Calibri"/>
              </a:rPr>
              <a:t>14.12.16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36A9DCC1-82D3-4113-A7E8-02C386903803}" type="slidenum">
              <a:rPr lang="de-DE" sz="1200">
                <a:solidFill>
                  <a:srgbClr val="8b8b8b"/>
                </a:solidFill>
                <a:latin typeface="Calibri"/>
              </a:rPr>
              <a:t>&lt;Nummer&gt;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200">
                <a:solidFill>
                  <a:srgbClr val="8b8b8b"/>
                </a:solidFill>
                <a:latin typeface="Calibri"/>
              </a:rPr>
              <a:t>14.12.16</a:t>
            </a:r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F21F816C-4B96-4633-9791-C4987B41B241}" type="slidenum">
              <a:rPr lang="de-DE" sz="1200">
                <a:solidFill>
                  <a:srgbClr val="8b8b8b"/>
                </a:solidFill>
                <a:latin typeface="Calibri"/>
              </a:rPr>
              <a:t>&lt;Nummer&gt;</a:t>
            </a:fld>
            <a:endParaRPr/>
          </a:p>
        </p:txBody>
      </p:sp>
      <p:sp>
        <p:nvSpPr>
          <p:cNvPr id="81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de-DE">
                <a:latin typeface="Calibri"/>
              </a:rPr>
              <a:t>Klicken Sie, um das Format des Titeltextes zu bearbeiten</a:t>
            </a:r>
            <a:endParaRPr/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de-DE" sz="3200">
                <a:latin typeface="Calibri"/>
              </a:rPr>
              <a:t>Klicken Sie, um die Formate des Gliederungstextes zu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DE" sz="2400">
                <a:latin typeface="Calibri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DE" sz="2000">
                <a:latin typeface="Calibri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DE" sz="2000">
                <a:latin typeface="Calibri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DE" sz="2000">
                <a:latin typeface="Calibri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DE" sz="2000">
                <a:latin typeface="Calibri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DE" sz="2000">
                <a:latin typeface="Calibri"/>
              </a:rPr>
              <a:t>Siebente Gliederungsebene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15120" y="1435680"/>
            <a:ext cx="9143640" cy="3015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4800">
                <a:solidFill>
                  <a:srgbClr val="ffffff"/>
                </a:solidFill>
                <a:latin typeface="Calibri"/>
              </a:rPr>
              <a:t>Volksbühne 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4800">
                <a:solidFill>
                  <a:srgbClr val="ffffff"/>
                </a:solidFill>
                <a:latin typeface="Calibri"/>
              </a:rPr>
              <a:t>am 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4800">
                <a:solidFill>
                  <a:srgbClr val="ffffff"/>
                </a:solidFill>
                <a:latin typeface="Calibri"/>
              </a:rPr>
              <a:t>Rosa-Luxemburg-Platz 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4800">
                <a:solidFill>
                  <a:srgbClr val="ffffff"/>
                </a:solidFill>
                <a:latin typeface="Calibri"/>
              </a:rPr>
              <a:t>Berlin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rafik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376720" y="0"/>
            <a:ext cx="439056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rafik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352240" y="0"/>
            <a:ext cx="443880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3430440" y="2061000"/>
            <a:ext cx="2366640" cy="100476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z="6000">
                <a:solidFill>
                  <a:srgbClr val="ffffff"/>
                </a:solidFill>
                <a:latin typeface="Calibri"/>
              </a:rPr>
              <a:t>Danke!</a:t>
            </a:r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0" y="120240"/>
            <a:ext cx="9143640" cy="6113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1200">
                <a:solidFill>
                  <a:srgbClr val="ffffff"/>
                </a:solidFill>
                <a:latin typeface="Calibri"/>
              </a:rPr>
              <a:t>VOLKSBÜHNE</a:t>
            </a:r>
            <a:r>
              <a:rPr b="1"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Calibri"/>
              </a:rPr>
              <a:t>Theater am Bülowplatz &gt;&lt; (Neue Freie Volksbühne) &gt;&lt; "Verband der Freien Volksbühnen"</a:t>
            </a:r>
            <a:endParaRPr/>
          </a:p>
          <a:p>
            <a:pPr>
              <a:lnSpc>
                <a:spcPct val="100000"/>
              </a:lnSpc>
            </a:pPr>
            <a:r>
              <a:rPr b="1" lang="de-DE" sz="1200">
                <a:solidFill>
                  <a:srgbClr val="ffffff"/>
                </a:solidFill>
                <a:latin typeface="Calibri"/>
              </a:rPr>
              <a:t> </a:t>
            </a:r>
            <a:r>
              <a:rPr b="1" lang="de-DE" sz="1200">
                <a:solidFill>
                  <a:srgbClr val="ffffff"/>
                </a:solidFill>
                <a:latin typeface="Calibri"/>
              </a:rPr>
              <a:t>SPIELZEIT 1915 / 1916</a:t>
            </a:r>
            <a:endParaRPr/>
          </a:p>
          <a:p>
            <a:pPr>
              <a:lnSpc>
                <a:spcPct val="100000"/>
              </a:lnSpc>
            </a:pPr>
            <a:r>
              <a:rPr b="1" lang="de-DE" sz="1200">
                <a:solidFill>
                  <a:srgbClr val="ffffff"/>
                </a:solidFill>
                <a:latin typeface="Calibri"/>
              </a:rPr>
              <a:t>Direktion: Max Reinhardt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b="1" lang="de-DE" sz="1200">
                <a:solidFill>
                  <a:srgbClr val="ffffff"/>
                </a:solidFill>
                <a:latin typeface="Calibri"/>
              </a:rPr>
              <a:t>Regie: Max Reinhardt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200">
                <a:solidFill>
                  <a:srgbClr val="ffffff"/>
                </a:solidFill>
                <a:latin typeface="Calibri"/>
              </a:rPr>
              <a:t>“</a:t>
            </a:r>
            <a:r>
              <a:rPr b="1" lang="de-DE" sz="1200">
                <a:solidFill>
                  <a:srgbClr val="ffffff"/>
                </a:solidFill>
                <a:latin typeface="Calibri"/>
              </a:rPr>
              <a:t>DIE RÄUBER“ / Friedrich Schiller</a:t>
            </a:r>
            <a:r>
              <a:rPr b="1"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P: 1. September 1915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B/K: Emil Orlik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D: Hermann Wlach, Paul Hartmann, Auguste Pünskösdy, Paul Wegener, Emil Jannings, Ernst Lubitsch, Josef Danegger, Lothar Müthel, Paul Biensfeldt, Friedrich Kühne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Calibri"/>
              </a:rPr>
              <a:t>“DIE DEUTSCHEN KLEINSTÄDTER“ / August von Kotzebue</a:t>
            </a:r>
            <a:r>
              <a:rPr b="1"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P: 3. September 1915 (Ü/DT)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B/K: Ernst Stern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D: Emil Rameau, Else Eckersberg, Paul Biensfeldt, Hans Wassmann, Fritz Rasp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Calibri"/>
              </a:rPr>
              <a:t>“DIE GESCHWISTER“ / Johann Wolfgang von Goethe</a:t>
            </a:r>
            <a:r>
              <a:rPr b="1"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P: 5. September 1915 (NI/Ü/DT)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R: (Felix Hollaender)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B/K: Ernst Stern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D: Eduard von Winterstein, Irmela von Dulong, Alfred Breiderhoff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hierauf: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Calibri"/>
              </a:rPr>
              <a:t>“DIE MITSCHULDIGEN“ / Johann Wolfgang von Goethe</a:t>
            </a:r>
            <a:r>
              <a:rPr b="1"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R: Max Reinhard (NI/Ü/DT)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B/K: (Ernst Stern)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D: Max Gülstorff, Johanna Terwin, Paul Biensfeldt, Eduard von Winterstein, Selman Nilsson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Calibri"/>
              </a:rPr>
              <a:t>“DER KAUFMANN VON VENEDIG“ / William Shakespeare</a:t>
            </a:r>
            <a:r>
              <a:rPr b="1"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P: 15. September 1915 (Ü/DT)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B/K: Ernst Stern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M: Engelbert Humperdinck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
</a:t>
            </a:r>
            <a:r>
              <a:rPr lang="de-DE" sz="1200">
                <a:solidFill>
                  <a:srgbClr val="ffffff"/>
                </a:solidFill>
                <a:latin typeface="Calibri"/>
              </a:rPr>
              <a:t>D: Bruno Decarli, Otto Koenig, Else Heims, Irmela von Dulong, Eduard von Winterstein, Lothar Müthel, Max Gülstorff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0" y="332640"/>
            <a:ext cx="9143640" cy="6478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1200">
                <a:solidFill>
                  <a:srgbClr val="ffffff"/>
                </a:solidFill>
                <a:latin typeface="Arial"/>
                <a:ea typeface="Times New Roman"/>
              </a:rPr>
              <a:t>“</a:t>
            </a:r>
            <a:r>
              <a:rPr b="1" lang="de-DE" sz="1200">
                <a:solidFill>
                  <a:srgbClr val="ffffff"/>
                </a:solidFill>
                <a:latin typeface="Arial"/>
                <a:ea typeface="Times New Roman"/>
              </a:rPr>
              <a:t>DER STURM“ / William Shakespeare </a:t>
            </a:r>
            <a:r>
              <a:rPr b="1"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P: 8. Oktober 1915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B: Ernst Stern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M: Engelbert Humperdinck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D: Hermann Wlach, Paul Hartmann, Maria Fein, Fritz Delius, Camilla Eibenschütz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  <a:ea typeface="Times New Roman"/>
              </a:rPr>
              <a:t>“FAUST I.“ / Johann Wolfgang von Goethe</a:t>
            </a:r>
            <a:r>
              <a:rPr b="1"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P: 21. Oktober 1915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B: Alfred Roller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M: Felix Weingartner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D: Eduard von Winterstein, Werner Krauss, Paul Wegener, Sofie Pagay, Camilla Eibenschütz, Fritz Delius, Harry Liedtke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  <a:ea typeface="Times New Roman"/>
              </a:rPr>
              <a:t>“HAMLET“ / William Shakespeare</a:t>
            </a:r>
            <a:r>
              <a:rPr b="1"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P: 24. November 1915 (Ü/DT)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B/K: Ernst Stern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M: Anton Beer-Walbrun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D: Fritz Delius, Friedrich Kühne, Emil Rameau, Armin Schweizer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  <a:ea typeface="Times New Roman"/>
              </a:rPr>
              <a:t>“WALLENSTEINS TOD“ / Friedrich Schiller</a:t>
            </a:r>
            <a:r>
              <a:rPr b="1"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P: 13. Dezember 1915 (Ü/DT)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B&amp;K: Ernst Stern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D: Bruno Decarli, Eduard von Winterstein, Fritz Delius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  <a:ea typeface="Times New Roman"/>
              </a:rPr>
              <a:t>“DAS MIRAKEL“ / Carl Gustav Vollmoeller</a:t>
            </a:r>
            <a:r>
              <a:rPr b="1"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P: 17. Dezember 1915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B: Ernst Stern / Rudolf Dworsky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M: Einar Nilson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D: Mary Dietrich, Leopoldine Konstantin, Martha Santen, Lothar Müthel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200">
                <a:solidFill>
                  <a:srgbClr val="ffffff"/>
                </a:solidFill>
                <a:latin typeface="Arial"/>
                <a:ea typeface="Times New Roman"/>
              </a:rPr>
              <a:t>“</a:t>
            </a:r>
            <a:r>
              <a:rPr b="1" lang="de-DE" sz="1200">
                <a:solidFill>
                  <a:srgbClr val="ffffff"/>
                </a:solidFill>
                <a:latin typeface="Arial"/>
                <a:ea typeface="Times New Roman"/>
              </a:rPr>
              <a:t>VIEL LÄRM UM NICHTS“ / William Shakespeare</a:t>
            </a:r>
            <a:r>
              <a:rPr b="1"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P: 25. Januar 1916 (Ü/DT)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R: Berthold Held (Neuinszenierung nach Max Reinhardt)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B: Ernst Stern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M: Einar Nilson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  <a:ea typeface="Times New Roman"/>
              </a:rPr>
              <a:t>D: Heinrich Witte, Paul Biensfeldt, Auguste Pünskösdy, Fritz Delius, Harry Liedtke, Hermine Körner, Elsa Wagner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0" y="188640"/>
            <a:ext cx="9143640" cy="6661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1200">
                <a:solidFill>
                  <a:srgbClr val="ffffff"/>
                </a:solidFill>
                <a:latin typeface="Arial"/>
              </a:rPr>
              <a:t>“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VIEL LÄRM UM NICHTS“ / William Shakespeare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25. Januar 1916 (Ü/DT)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R: Berthold Held (Neuinszenierung nach Max Reinhardt)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B: Ernst Stern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M: Einar Nilson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Heinrich Witte, Paul Biensfeldt, Auguste Pünskösdy, Fritz Delius, Harry Liedtke, Hermine Körner, Elsa Wagner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“KÖNIG ÖDIPUS“ / Sophokles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5. Februar 1916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B: Ernst Stern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Paul Wegener, Eduard von Winterstein, Friedrich Kühne, Rosa Bertens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“DER WEIBSTEUFEL“ / Karl Schönherr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16. März 1916 (Ü/KS)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B: Gustav Knina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Fritz Richard, Lucie Höflich, Hans Felix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“ROMEO UND JULIA“ / William Shakespeare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20. April 1916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B/K: Ernst Stern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M: Friedrich Berman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Max Falk, Eva Holberg, Emil Wittig, Walter Gynt, Heinrich Witte, Emil Jannings, Sophie Pagay, Wilhelm Diegelmann, Bruno Decarli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“DER BIBERPELZ“ / Gerhart Hauptmann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16. Mai 1916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B: Ernst Stern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Hans Wassmann, Gustav Rickelt, Paul Hartmann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“EIN SOMMERNACHTSTRAUM“ / William Shakespeare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21.Juli 1916 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R: Maximilian Sladek nach Max Reinhard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B: Ernst Stern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M: Felix Mendelssohn-Bartholdy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ML: Michael Koppelmann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Josef Danegger, Sigmund Nunberg, Paul Hartmann, Fritz Delius, Eva Holberg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-10440" y="0"/>
            <a:ext cx="9143640" cy="684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1200">
                <a:solidFill>
                  <a:srgbClr val="ffffff"/>
                </a:solidFill>
                <a:latin typeface="Arial"/>
              </a:rPr>
              <a:t>SPIELZEIT 1916 / 1917</a:t>
            </a:r>
            <a:endParaRPr/>
          </a:p>
          <a:p>
            <a:pPr>
              <a:lnSpc>
                <a:spcPct val="100000"/>
              </a:lnSpc>
            </a:pPr>
            <a:r>
              <a:rPr b="1" lang="de-DE" sz="1200">
                <a:solidFill>
                  <a:srgbClr val="ffffff"/>
                </a:solidFill>
                <a:latin typeface="Arial"/>
              </a:rPr>
              <a:t>Direktion: Max Reinhardt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lang="de-DE" sz="1200">
                <a:solidFill>
                  <a:srgbClr val="ffffff"/>
                </a:solidFill>
                <a:latin typeface="Arial"/>
              </a:rPr>
              <a:t> </a:t>
            </a:r>
            <a:endParaRPr/>
          </a:p>
          <a:p>
            <a:pPr>
              <a:lnSpc>
                <a:spcPct val="100000"/>
              </a:lnSpc>
            </a:pPr>
            <a:r>
              <a:rPr b="1" lang="de-DE" sz="1200">
                <a:solidFill>
                  <a:srgbClr val="ffffff"/>
                </a:solidFill>
                <a:latin typeface="Arial"/>
              </a:rPr>
              <a:t>“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SCHLUCK UND JAU“ / Gerhart Hauptmann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4. September 1916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B/K: Ernst Stern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M: Max Marschalk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ML: Michael Koppelmann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Hermann Thimig, Hans Wassmann, Bruno Decarli, Elsa Wagner, Lothar Müthel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“DAS WINTERMÄRCHEN“ / William Shakespeare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18. Sepember 1916 (Ü/DT)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B/K: Emil Orlik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M: Engelbert Humperdinck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Fritz Delius, Maria Fein, Josef Klein, Ernst Bentzinger, Werner Kunz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“DER EINGEBILDETE KRANKE“ / Molière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22. Oktober 1916 (Ü/KS)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B/K: Ernst Stern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Arthur Klaproth, Camilla Eibenschütz, Lotte Müller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“MINNA VON BARNHELM oder DAS SOLDATENGLÜCK“ / Gotthold Ephraim Lessing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9. Dezember 1916 (Ü/DT)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B: (Gustav Knina)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Eduard von Winterstein, Else Heims, Otto Koenig, Lucie Höflich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“WAS IHR WOLLT oder FASTNACHT“ / William Shakespeare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20. Januar 1917 (Ü/DT)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B/K: Ernst Stern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M: Engelbert Humperdinck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ML: Einar Nilson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Paul Hartmann, Lothar Müthel, Josef Klein, Werner Kunz, Hans Wassmann, Werner Diegelmann, Else Heims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“MACBETH“ / William Shakespeare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29. Januar 1917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B: Ernst Stern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Rudolf Werner, Gustav von Wangenheim, Paul Hartmann, Bruno Decarli, Otto König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-2520" y="0"/>
            <a:ext cx="9143640" cy="7026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1200">
                <a:solidFill>
                  <a:srgbClr val="ffffff"/>
                </a:solidFill>
                <a:latin typeface="Arial"/>
              </a:rPr>
              <a:t>“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MARIA STUART“ / Friedrich Schiller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5. Februar 1917 (Ü/DT)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B/K: Ernst Stern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Maria Fein, Hermine Körner, Fritz Delius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“KABALE UND LIEBE“ / Friedrich Schiller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März 1917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Ferdinand Gregori, Paul Hartmann, Hermine Körner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“VOLK IN NOT“ / Karl Schönherr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20. April 1917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B: Ernst Stern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Eduard von Winterstein, Josef Klein, Else Lehmann, Werner Krauss, Paul Hartmann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b="1" lang="de-DE" sz="1200">
                <a:solidFill>
                  <a:srgbClr val="ffffff"/>
                </a:solidFill>
                <a:latin typeface="Arial"/>
              </a:rPr>
              <a:t>SPIELZEIT 1917 / 1918</a:t>
            </a:r>
            <a:endParaRPr/>
          </a:p>
          <a:p>
            <a:pPr>
              <a:lnSpc>
                <a:spcPct val="100000"/>
              </a:lnSpc>
            </a:pPr>
            <a:r>
              <a:rPr b="1" lang="de-DE" sz="1200">
                <a:solidFill>
                  <a:srgbClr val="ffffff"/>
                </a:solidFill>
                <a:latin typeface="Arial"/>
              </a:rPr>
              <a:t>Direktion: Max Reinhardt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lang="de-DE" sz="1200">
                <a:solidFill>
                  <a:srgbClr val="ffffff"/>
                </a:solidFill>
                <a:latin typeface="Arial"/>
              </a:rPr>
              <a:t> </a:t>
            </a:r>
            <a:endParaRPr/>
          </a:p>
          <a:p>
            <a:pPr>
              <a:lnSpc>
                <a:spcPct val="100000"/>
              </a:lnSpc>
            </a:pPr>
            <a:r>
              <a:rPr b="1" lang="de-DE" sz="1200">
                <a:solidFill>
                  <a:srgbClr val="ffffff"/>
                </a:solidFill>
                <a:latin typeface="Arial"/>
              </a:rPr>
              <a:t>“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HEDDA GABLER“ / Henrik Ibsen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5. September 1917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R: Max Reinhardt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B: Gustav Knina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Ferdinand Gregori, Hermine Körner, Paula Eberty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“OTHELLO“ / William Shakespeare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21. September 1917 (Ü/DT)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R: Max Reinhardt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B/K: Ernst Stern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Paul Wegener, Ernst Wendt, Otto Koenig, Gertrud Welcker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“WETTERLEUCHTEN“ / August Strindberg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14. Oktober 1917 (Ü/KS)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R: Max Reinhardt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B: Gustav Knina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?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000000"/>
                </a:solidFill>
                <a:latin typeface="Arial"/>
              </a:rPr>
              <a:t>
</a:t>
            </a: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0" y="8280"/>
            <a:ext cx="9143640" cy="46533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de-DE" sz="1200">
                <a:solidFill>
                  <a:srgbClr val="ffffff"/>
                </a:solidFill>
                <a:latin typeface="Arial"/>
              </a:rPr>
              <a:t>“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RAPPELKOPF oder ALPENKÖNIG UND MENSCHENFEIND“ / Ferdinand Raimund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31. Dezember 1917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R: Max Reinhardt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B/K: Ernst Stern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M: Adolf Müller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Arthur Bergen, Ernst Matray, Hellmuth Krüger, Auguste Pünskösdy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“DAS ALTE SPIEL VON JEDERMANN“ / Hugo von Hofmannsthal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23. Januar 1918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R: Max Reinhardt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Eduard von Winterstein, Conrad Veidt, Ernst Lubitsch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“DIE HERMANNSSCHLACHT“ / Heinrich von Kleist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25. Januar 1918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R: Max Reinhardt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B: Ernst Stern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Bruno Decarli, Auguste Pünskösdy, Wilhelm Diegelmann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“HANNELES HIMMELFAHRT“ / Gerhart Hauptmann</a:t>
            </a:r>
            <a:r>
              <a:rPr b="1"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P: 23. Februar 1918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R: Max Reinhardt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B: Ernst Stern 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M: Max Marschalk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ML: Einar Nilson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
</a:t>
            </a:r>
            <a:r>
              <a:rPr lang="de-DE" sz="1200">
                <a:solidFill>
                  <a:srgbClr val="ffffff"/>
                </a:solidFill>
                <a:latin typeface="Arial"/>
              </a:rPr>
              <a:t>D: Helene Thimig, Alexander Moissi, Emil Jannings, Marija Leiko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rafik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304000" y="0"/>
            <a:ext cx="453600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rafik 5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1480" y="0"/>
            <a:ext cx="9092160" cy="6857640"/>
          </a:xfrm>
          <a:prstGeom prst="rect">
            <a:avLst/>
          </a:prstGeom>
          <a:ln>
            <a:noFill/>
          </a:ln>
        </p:spPr>
      </p:pic>
      <p:pic>
        <p:nvPicPr>
          <p:cNvPr id="126" name="Grafik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0080"/>
            <a:ext cx="4435920" cy="6857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